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79" r:id="rId2"/>
  </p:sldMasterIdLst>
  <p:notesMasterIdLst>
    <p:notesMasterId r:id="rId115"/>
  </p:notesMasterIdLst>
  <p:sldIdLst>
    <p:sldId id="256" r:id="rId3"/>
    <p:sldId id="500" r:id="rId4"/>
    <p:sldId id="501" r:id="rId5"/>
    <p:sldId id="502" r:id="rId6"/>
    <p:sldId id="481" r:id="rId7"/>
    <p:sldId id="482" r:id="rId8"/>
    <p:sldId id="483" r:id="rId9"/>
    <p:sldId id="484" r:id="rId10"/>
    <p:sldId id="485" r:id="rId11"/>
    <p:sldId id="486" r:id="rId12"/>
    <p:sldId id="487" r:id="rId13"/>
    <p:sldId id="488" r:id="rId14"/>
    <p:sldId id="489" r:id="rId15"/>
    <p:sldId id="490" r:id="rId16"/>
    <p:sldId id="503" r:id="rId17"/>
    <p:sldId id="504" r:id="rId18"/>
    <p:sldId id="505" r:id="rId19"/>
    <p:sldId id="506" r:id="rId20"/>
    <p:sldId id="507" r:id="rId21"/>
    <p:sldId id="508" r:id="rId22"/>
    <p:sldId id="509" r:id="rId23"/>
    <p:sldId id="510" r:id="rId24"/>
    <p:sldId id="511" r:id="rId25"/>
    <p:sldId id="512" r:id="rId26"/>
    <p:sldId id="513" r:id="rId27"/>
    <p:sldId id="514" r:id="rId28"/>
    <p:sldId id="515" r:id="rId29"/>
    <p:sldId id="516" r:id="rId30"/>
    <p:sldId id="517" r:id="rId31"/>
    <p:sldId id="518" r:id="rId32"/>
    <p:sldId id="519" r:id="rId33"/>
    <p:sldId id="520" r:id="rId34"/>
    <p:sldId id="521" r:id="rId35"/>
    <p:sldId id="522" r:id="rId36"/>
    <p:sldId id="523" r:id="rId37"/>
    <p:sldId id="524" r:id="rId38"/>
    <p:sldId id="525" r:id="rId39"/>
    <p:sldId id="526" r:id="rId40"/>
    <p:sldId id="452" r:id="rId41"/>
    <p:sldId id="355" r:id="rId42"/>
    <p:sldId id="528" r:id="rId43"/>
    <p:sldId id="529" r:id="rId44"/>
    <p:sldId id="530" r:id="rId45"/>
    <p:sldId id="531" r:id="rId46"/>
    <p:sldId id="532" r:id="rId47"/>
    <p:sldId id="362" r:id="rId48"/>
    <p:sldId id="363" r:id="rId49"/>
    <p:sldId id="364" r:id="rId50"/>
    <p:sldId id="365" r:id="rId51"/>
    <p:sldId id="366" r:id="rId52"/>
    <p:sldId id="453" r:id="rId53"/>
    <p:sldId id="368" r:id="rId54"/>
    <p:sldId id="455" r:id="rId55"/>
    <p:sldId id="386" r:id="rId56"/>
    <p:sldId id="387" r:id="rId57"/>
    <p:sldId id="389" r:id="rId58"/>
    <p:sldId id="390" r:id="rId59"/>
    <p:sldId id="391" r:id="rId60"/>
    <p:sldId id="392" r:id="rId61"/>
    <p:sldId id="393" r:id="rId62"/>
    <p:sldId id="394" r:id="rId63"/>
    <p:sldId id="397" r:id="rId64"/>
    <p:sldId id="398" r:id="rId65"/>
    <p:sldId id="399" r:id="rId66"/>
    <p:sldId id="400" r:id="rId67"/>
    <p:sldId id="401" r:id="rId68"/>
    <p:sldId id="402" r:id="rId69"/>
    <p:sldId id="403" r:id="rId70"/>
    <p:sldId id="410" r:id="rId71"/>
    <p:sldId id="412" r:id="rId72"/>
    <p:sldId id="527" r:id="rId73"/>
    <p:sldId id="470" r:id="rId74"/>
    <p:sldId id="471" r:id="rId75"/>
    <p:sldId id="534" r:id="rId76"/>
    <p:sldId id="535" r:id="rId77"/>
    <p:sldId id="536" r:id="rId78"/>
    <p:sldId id="537" r:id="rId79"/>
    <p:sldId id="538" r:id="rId80"/>
    <p:sldId id="539" r:id="rId81"/>
    <p:sldId id="540" r:id="rId82"/>
    <p:sldId id="541" r:id="rId83"/>
    <p:sldId id="542" r:id="rId84"/>
    <p:sldId id="543" r:id="rId85"/>
    <p:sldId id="544" r:id="rId86"/>
    <p:sldId id="545" r:id="rId87"/>
    <p:sldId id="546" r:id="rId88"/>
    <p:sldId id="547" r:id="rId89"/>
    <p:sldId id="548" r:id="rId90"/>
    <p:sldId id="549" r:id="rId91"/>
    <p:sldId id="550" r:id="rId92"/>
    <p:sldId id="430" r:id="rId93"/>
    <p:sldId id="431" r:id="rId94"/>
    <p:sldId id="432" r:id="rId95"/>
    <p:sldId id="433" r:id="rId96"/>
    <p:sldId id="434" r:id="rId97"/>
    <p:sldId id="435" r:id="rId98"/>
    <p:sldId id="436" r:id="rId99"/>
    <p:sldId id="437" r:id="rId100"/>
    <p:sldId id="438" r:id="rId101"/>
    <p:sldId id="439" r:id="rId102"/>
    <p:sldId id="440" r:id="rId103"/>
    <p:sldId id="441" r:id="rId104"/>
    <p:sldId id="442" r:id="rId105"/>
    <p:sldId id="443" r:id="rId106"/>
    <p:sldId id="444" r:id="rId107"/>
    <p:sldId id="445" r:id="rId108"/>
    <p:sldId id="446" r:id="rId109"/>
    <p:sldId id="447" r:id="rId110"/>
    <p:sldId id="448" r:id="rId111"/>
    <p:sldId id="449" r:id="rId112"/>
    <p:sldId id="450" r:id="rId113"/>
    <p:sldId id="281" r:id="rId114"/>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61"/>
    <p:restoredTop sz="93750"/>
  </p:normalViewPr>
  <p:slideViewPr>
    <p:cSldViewPr snapToGrid="0" snapToObjects="1">
      <p:cViewPr varScale="1">
        <p:scale>
          <a:sx n="83" d="100"/>
          <a:sy n="83" d="100"/>
        </p:scale>
        <p:origin x="460" y="56"/>
      </p:cViewPr>
      <p:guideLst/>
    </p:cSldViewPr>
  </p:slideViewPr>
  <p:notesTextViewPr>
    <p:cViewPr>
      <p:scale>
        <a:sx n="1" d="1"/>
        <a:sy n="1" d="1"/>
      </p:scale>
      <p:origin x="0" y="0"/>
    </p:cViewPr>
  </p:notesTextViewPr>
  <p:notesViewPr>
    <p:cSldViewPr snapToGrid="0" snapToObjects="1">
      <p:cViewPr varScale="1">
        <p:scale>
          <a:sx n="85" d="100"/>
          <a:sy n="85" d="100"/>
        </p:scale>
        <p:origin x="2680" y="1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viewProps" Target="viewProp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theme" Target="theme/theme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t>2018-12-22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t>‹#›</a:t>
            </a:fld>
            <a:endParaRPr kumimoji="1" lang="zh-CN" altLang="en-US"/>
          </a:p>
        </p:txBody>
      </p:sp>
    </p:spTree>
    <p:extLst>
      <p:ext uri="{BB962C8B-B14F-4D97-AF65-F5344CB8AC3E}">
        <p14:creationId xmlns:p14="http://schemas.microsoft.com/office/powerpoint/2010/main" val="912194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原因：一条新加入的结点，会使两个</a:t>
            </a:r>
            <a:r>
              <a:rPr kumimoji="1" lang="en-US" altLang="zh-CN" dirty="0" smtClean="0"/>
              <a:t>MMG</a:t>
            </a:r>
            <a:r>
              <a:rPr kumimoji="1" lang="zh-CN" altLang="en-US" dirty="0" smtClean="0"/>
              <a:t>的依赖关系改变，从而形成一个新的大</a:t>
            </a:r>
            <a:r>
              <a:rPr kumimoji="1" lang="en-US" altLang="zh-CN" dirty="0" smtClean="0"/>
              <a:t>MMG</a:t>
            </a:r>
            <a:r>
              <a:rPr kumimoji="1" lang="zh-CN" altLang="en-US" dirty="0" smtClean="0"/>
              <a:t>。</a:t>
            </a:r>
            <a:endParaRPr kumimoji="1" lang="zh-CN" altLang="en-US" dirty="0"/>
          </a:p>
        </p:txBody>
      </p:sp>
      <p:sp>
        <p:nvSpPr>
          <p:cNvPr id="4" name="幻灯片编号占位符 3"/>
          <p:cNvSpPr>
            <a:spLocks noGrp="1"/>
          </p:cNvSpPr>
          <p:nvPr>
            <p:ph type="sldNum" sz="quarter" idx="10"/>
          </p:nvPr>
        </p:nvSpPr>
        <p:spPr/>
        <p:txBody>
          <a:bodyPr/>
          <a:lstStyle/>
          <a:p>
            <a:fld id="{211EDE8F-5748-564A-B104-45C8D6344219}" type="slidenum">
              <a:rPr kumimoji="1" lang="zh-CN" altLang="en-US" smtClean="0"/>
              <a:t>57</a:t>
            </a:fld>
            <a:endParaRPr kumimoji="1" lang="zh-CN" altLang="en-US"/>
          </a:p>
        </p:txBody>
      </p:sp>
    </p:spTree>
    <p:extLst>
      <p:ext uri="{BB962C8B-B14F-4D97-AF65-F5344CB8AC3E}">
        <p14:creationId xmlns:p14="http://schemas.microsoft.com/office/powerpoint/2010/main" val="1598488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怎么我们说这个算法是正确的： </a:t>
            </a:r>
            <a:r>
              <a:rPr kumimoji="1" lang="en-US" altLang="zh-CN" dirty="0" smtClean="0"/>
              <a:t>c</a:t>
            </a:r>
            <a:r>
              <a:rPr kumimoji="1" lang="zh-CN" altLang="en-US" dirty="0" smtClean="0"/>
              <a:t>。。。，</a:t>
            </a:r>
            <a:r>
              <a:rPr kumimoji="1" lang="en-US" altLang="zh-CN" dirty="0" smtClean="0"/>
              <a:t>e</a:t>
            </a:r>
            <a:r>
              <a:rPr kumimoji="1" lang="zh-CN" altLang="en-US" dirty="0" smtClean="0"/>
              <a:t>。。。。</a:t>
            </a:r>
            <a:endParaRPr kumimoji="1" lang="zh-CN" altLang="en-US" dirty="0"/>
          </a:p>
        </p:txBody>
      </p:sp>
      <p:sp>
        <p:nvSpPr>
          <p:cNvPr id="4" name="幻灯片编号占位符 3"/>
          <p:cNvSpPr>
            <a:spLocks noGrp="1"/>
          </p:cNvSpPr>
          <p:nvPr>
            <p:ph type="sldNum" sz="quarter" idx="10"/>
          </p:nvPr>
        </p:nvSpPr>
        <p:spPr/>
        <p:txBody>
          <a:bodyPr/>
          <a:lstStyle/>
          <a:p>
            <a:fld id="{211EDE8F-5748-564A-B104-45C8D6344219}" type="slidenum">
              <a:rPr kumimoji="1" lang="zh-CN" altLang="en-US" smtClean="0"/>
              <a:t>58</a:t>
            </a:fld>
            <a:endParaRPr kumimoji="1" lang="zh-CN" altLang="en-US"/>
          </a:p>
        </p:txBody>
      </p:sp>
    </p:spTree>
    <p:extLst>
      <p:ext uri="{BB962C8B-B14F-4D97-AF65-F5344CB8AC3E}">
        <p14:creationId xmlns:p14="http://schemas.microsoft.com/office/powerpoint/2010/main" val="1710994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73</a:t>
            </a:fld>
            <a:endParaRPr kumimoji="1" lang="zh-CN" altLang="en-US"/>
          </a:p>
        </p:txBody>
      </p:sp>
    </p:spTree>
    <p:extLst>
      <p:ext uri="{BB962C8B-B14F-4D97-AF65-F5344CB8AC3E}">
        <p14:creationId xmlns:p14="http://schemas.microsoft.com/office/powerpoint/2010/main" val="2168844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77</a:t>
            </a:fld>
            <a:endParaRPr kumimoji="1" lang="zh-CN" altLang="en-US"/>
          </a:p>
        </p:txBody>
      </p:sp>
    </p:spTree>
    <p:extLst>
      <p:ext uri="{BB962C8B-B14F-4D97-AF65-F5344CB8AC3E}">
        <p14:creationId xmlns:p14="http://schemas.microsoft.com/office/powerpoint/2010/main" val="2693909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80</a:t>
            </a:fld>
            <a:endParaRPr kumimoji="1" lang="zh-CN" altLang="en-US"/>
          </a:p>
        </p:txBody>
      </p:sp>
    </p:spTree>
    <p:extLst>
      <p:ext uri="{BB962C8B-B14F-4D97-AF65-F5344CB8AC3E}">
        <p14:creationId xmlns:p14="http://schemas.microsoft.com/office/powerpoint/2010/main" val="3832290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95</a:t>
            </a:fld>
            <a:endParaRPr kumimoji="1" lang="zh-CN" altLang="en-US"/>
          </a:p>
        </p:txBody>
      </p:sp>
    </p:spTree>
    <p:extLst>
      <p:ext uri="{BB962C8B-B14F-4D97-AF65-F5344CB8AC3E}">
        <p14:creationId xmlns:p14="http://schemas.microsoft.com/office/powerpoint/2010/main" val="580348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之前那个算法没有跟踪保存</a:t>
            </a:r>
            <a:r>
              <a:rPr kumimoji="1" lang="en-US" altLang="zh-CN" dirty="0" smtClean="0"/>
              <a:t>DAG</a:t>
            </a:r>
            <a:r>
              <a:rPr kumimoji="1" lang="zh-CN" altLang="en-US" dirty="0" smtClean="0"/>
              <a:t>图</a:t>
            </a:r>
            <a:endParaRPr kumimoji="1" lang="zh-CN" altLang="en-US" dirty="0"/>
          </a:p>
        </p:txBody>
      </p:sp>
      <p:sp>
        <p:nvSpPr>
          <p:cNvPr id="4" name="幻灯片编号占位符 3"/>
          <p:cNvSpPr>
            <a:spLocks noGrp="1"/>
          </p:cNvSpPr>
          <p:nvPr>
            <p:ph type="sldNum" sz="quarter" idx="10"/>
          </p:nvPr>
        </p:nvSpPr>
        <p:spPr/>
        <p:txBody>
          <a:bodyPr/>
          <a:lstStyle/>
          <a:p>
            <a:fld id="{211EDE8F-5748-564A-B104-45C8D6344219}" type="slidenum">
              <a:rPr kumimoji="1" lang="zh-CN" altLang="en-US" smtClean="0"/>
              <a:t>96</a:t>
            </a:fld>
            <a:endParaRPr kumimoji="1" lang="zh-CN" altLang="en-US"/>
          </a:p>
        </p:txBody>
      </p:sp>
    </p:spTree>
    <p:extLst>
      <p:ext uri="{BB962C8B-B14F-4D97-AF65-F5344CB8AC3E}">
        <p14:creationId xmlns:p14="http://schemas.microsoft.com/office/powerpoint/2010/main" val="257554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由于保存了</a:t>
            </a:r>
            <a:r>
              <a:rPr kumimoji="1" lang="en-US" altLang="zh-CN" dirty="0" smtClean="0"/>
              <a:t>DAG</a:t>
            </a:r>
            <a:r>
              <a:rPr kumimoji="1" lang="zh-CN" altLang="en-US" dirty="0" smtClean="0"/>
              <a:t>，其编译速度，固件移动速度 都</a:t>
            </a:r>
            <a:r>
              <a:rPr kumimoji="1" lang="zh-CN" altLang="en-US" smtClean="0"/>
              <a:t>得到了提升。</a:t>
            </a:r>
            <a:endParaRPr kumimoji="1" lang="zh-CN" altLang="en-US"/>
          </a:p>
        </p:txBody>
      </p:sp>
      <p:sp>
        <p:nvSpPr>
          <p:cNvPr id="4" name="幻灯片编号占位符 3"/>
          <p:cNvSpPr>
            <a:spLocks noGrp="1"/>
          </p:cNvSpPr>
          <p:nvPr>
            <p:ph type="sldNum" sz="quarter" idx="10"/>
          </p:nvPr>
        </p:nvSpPr>
        <p:spPr/>
        <p:txBody>
          <a:bodyPr/>
          <a:lstStyle/>
          <a:p>
            <a:fld id="{211EDE8F-5748-564A-B104-45C8D6344219}" type="slidenum">
              <a:rPr kumimoji="1" lang="zh-CN" altLang="en-US" smtClean="0"/>
              <a:t>109</a:t>
            </a:fld>
            <a:endParaRPr kumimoji="1" lang="zh-CN" altLang="en-US"/>
          </a:p>
        </p:txBody>
      </p:sp>
    </p:spTree>
    <p:extLst>
      <p:ext uri="{BB962C8B-B14F-4D97-AF65-F5344CB8AC3E}">
        <p14:creationId xmlns:p14="http://schemas.microsoft.com/office/powerpoint/2010/main" val="848675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110</a:t>
            </a:fld>
            <a:endParaRPr kumimoji="1" lang="zh-CN" altLang="en-US"/>
          </a:p>
        </p:txBody>
      </p:sp>
    </p:spTree>
    <p:extLst>
      <p:ext uri="{BB962C8B-B14F-4D97-AF65-F5344CB8AC3E}">
        <p14:creationId xmlns:p14="http://schemas.microsoft.com/office/powerpoint/2010/main" val="2772938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office.msn.com.cn/"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2" name="矩形 1"/>
          <p:cNvSpPr/>
          <p:nvPr userDrawn="1"/>
        </p:nvSpPr>
        <p:spPr>
          <a:xfrm>
            <a:off x="7813964" y="0"/>
            <a:ext cx="437803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3"/>
          <p:cNvSpPr>
            <a:spLocks noGrp="1"/>
          </p:cNvSpPr>
          <p:nvPr>
            <p:ph type="body" sz="quarter" idx="10"/>
          </p:nvPr>
        </p:nvSpPr>
        <p:spPr>
          <a:xfrm>
            <a:off x="960723" y="3267182"/>
            <a:ext cx="5772586" cy="647272"/>
          </a:xfrm>
          <a:prstGeom prst="rect">
            <a:avLst/>
          </a:prstGeom>
        </p:spPr>
        <p:txBody>
          <a:bodyPr anchor="t"/>
          <a:lstStyle>
            <a:lvl1pPr marL="0" indent="0">
              <a:buNone/>
              <a:defRPr sz="4000" b="1">
                <a:solidFill>
                  <a:schemeClr val="accent1">
                    <a:lumMod val="75000"/>
                  </a:schemeClr>
                </a:solidFill>
              </a:defRPr>
            </a:lvl1pPr>
          </a:lstStyle>
          <a:p>
            <a:pPr lvl="0"/>
            <a:endParaRPr kumimoji="1" lang="zh-CN" altLang="en-US" dirty="0"/>
          </a:p>
        </p:txBody>
      </p:sp>
      <p:sp>
        <p:nvSpPr>
          <p:cNvPr id="5" name="文本占位符 3"/>
          <p:cNvSpPr>
            <a:spLocks noGrp="1"/>
          </p:cNvSpPr>
          <p:nvPr>
            <p:ph type="body" sz="quarter" idx="11"/>
          </p:nvPr>
        </p:nvSpPr>
        <p:spPr>
          <a:xfrm>
            <a:off x="960722" y="3914455"/>
            <a:ext cx="5772586" cy="277402"/>
          </a:xfrm>
          <a:prstGeom prst="rect">
            <a:avLst/>
          </a:prstGeom>
        </p:spPr>
        <p:txBody>
          <a:bodyPr anchor="t"/>
          <a:lstStyle>
            <a:lvl1pPr marL="0" indent="0">
              <a:buNone/>
              <a:defRPr sz="1800" b="1">
                <a:solidFill>
                  <a:schemeClr val="accent1">
                    <a:lumMod val="75000"/>
                  </a:schemeClr>
                </a:solidFill>
              </a:defRPr>
            </a:lvl1pPr>
          </a:lstStyle>
          <a:p>
            <a:pPr lvl="0"/>
            <a:endParaRPr kumimoji="1" lang="zh-CN" altLang="en-US"/>
          </a:p>
        </p:txBody>
      </p:sp>
      <p:sp>
        <p:nvSpPr>
          <p:cNvPr id="7" name="文本占位符 3"/>
          <p:cNvSpPr>
            <a:spLocks noGrp="1"/>
          </p:cNvSpPr>
          <p:nvPr>
            <p:ph type="body" sz="quarter" idx="12"/>
          </p:nvPr>
        </p:nvSpPr>
        <p:spPr>
          <a:xfrm>
            <a:off x="960722" y="5247526"/>
            <a:ext cx="5772586" cy="277402"/>
          </a:xfrm>
          <a:prstGeom prst="rect">
            <a:avLst/>
          </a:prstGeom>
        </p:spPr>
        <p:txBody>
          <a:bodyPr anchor="t"/>
          <a:lstStyle>
            <a:lvl1pPr marL="0" indent="0">
              <a:buNone/>
              <a:defRPr sz="1400" b="0">
                <a:solidFill>
                  <a:schemeClr val="accent1">
                    <a:lumMod val="75000"/>
                  </a:schemeClr>
                </a:solidFill>
              </a:defRPr>
            </a:lvl1pPr>
          </a:lstStyle>
          <a:p>
            <a:pPr lvl="0"/>
            <a:endParaRPr kumimoji="1" lang="zh-CN" altLang="en-US"/>
          </a:p>
        </p:txBody>
      </p:sp>
    </p:spTree>
    <p:extLst>
      <p:ext uri="{BB962C8B-B14F-4D97-AF65-F5344CB8AC3E}">
        <p14:creationId xmlns:p14="http://schemas.microsoft.com/office/powerpoint/2010/main" val="772159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141874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点击</a:t>
            </a:r>
            <a:r>
              <a:rPr kumimoji="1" lang="en-US" altLang="zh-CN" sz="1333" b="0" i="0" u="none" strike="noStrike" kern="0" cap="none" spc="0" normalizeH="0" baseline="0" noProof="0" dirty="0">
                <a:ln>
                  <a:noFill/>
                </a:ln>
                <a:solidFill>
                  <a:srgbClr val="000000"/>
                </a:solidFill>
                <a:effectLst/>
                <a:uLnTx/>
                <a:uFillTx/>
                <a:latin typeface="Segoe UI Light" charset="0"/>
                <a:ea typeface="Segoe UI Light" charset="0"/>
                <a:cs typeface="Segoe UI Light" charset="0"/>
              </a:rPr>
              <a:t>Logo</a:t>
            </a: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341732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sp>
        <p:nvSpPr>
          <p:cNvPr id="2" name="矩形 1"/>
          <p:cNvSpPr/>
          <p:nvPr userDrawn="1"/>
        </p:nvSpPr>
        <p:spPr>
          <a:xfrm>
            <a:off x="0" y="0"/>
            <a:ext cx="437803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占位符 3"/>
          <p:cNvSpPr>
            <a:spLocks noGrp="1"/>
          </p:cNvSpPr>
          <p:nvPr>
            <p:ph type="body" sz="quarter" idx="10"/>
          </p:nvPr>
        </p:nvSpPr>
        <p:spPr>
          <a:xfrm>
            <a:off x="6932030" y="1826311"/>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5" name="文本占位符 3"/>
          <p:cNvSpPr>
            <a:spLocks noGrp="1"/>
          </p:cNvSpPr>
          <p:nvPr>
            <p:ph type="body" sz="quarter" idx="11" hasCustomPrompt="1"/>
          </p:nvPr>
        </p:nvSpPr>
        <p:spPr>
          <a:xfrm>
            <a:off x="5800714" y="1590784"/>
            <a:ext cx="1131316" cy="833761"/>
          </a:xfrm>
          <a:prstGeom prst="rect">
            <a:avLst/>
          </a:prstGeom>
        </p:spPr>
        <p:txBody>
          <a:bodyPr anchor="t"/>
          <a:lstStyle>
            <a:lvl1pPr marL="0" indent="0">
              <a:buNone/>
              <a:defRPr sz="6000" b="1">
                <a:solidFill>
                  <a:schemeClr val="accent1"/>
                </a:solidFill>
              </a:defRPr>
            </a:lvl1pPr>
          </a:lstStyle>
          <a:p>
            <a:pPr lvl="0"/>
            <a:r>
              <a:rPr kumimoji="1" lang="en-US" altLang="zh-CN" smtClean="0"/>
              <a:t>00</a:t>
            </a:r>
            <a:endParaRPr kumimoji="1" lang="zh-CN" altLang="en-US" dirty="0"/>
          </a:p>
        </p:txBody>
      </p:sp>
      <p:sp>
        <p:nvSpPr>
          <p:cNvPr id="6" name="文本占位符 3"/>
          <p:cNvSpPr>
            <a:spLocks noGrp="1"/>
          </p:cNvSpPr>
          <p:nvPr>
            <p:ph type="body" sz="quarter" idx="12"/>
          </p:nvPr>
        </p:nvSpPr>
        <p:spPr>
          <a:xfrm>
            <a:off x="6932030" y="2964872"/>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7" name="文本占位符 3"/>
          <p:cNvSpPr>
            <a:spLocks noGrp="1"/>
          </p:cNvSpPr>
          <p:nvPr>
            <p:ph type="body" sz="quarter" idx="13" hasCustomPrompt="1"/>
          </p:nvPr>
        </p:nvSpPr>
        <p:spPr>
          <a:xfrm>
            <a:off x="5800714" y="2729345"/>
            <a:ext cx="1131316" cy="833761"/>
          </a:xfrm>
          <a:prstGeom prst="rect">
            <a:avLst/>
          </a:prstGeom>
        </p:spPr>
        <p:txBody>
          <a:bodyPr anchor="t"/>
          <a:lstStyle>
            <a:lvl1pPr marL="0" indent="0">
              <a:buNone/>
              <a:defRPr sz="6000" b="1">
                <a:solidFill>
                  <a:schemeClr val="accent1"/>
                </a:solidFill>
              </a:defRPr>
            </a:lvl1pPr>
          </a:lstStyle>
          <a:p>
            <a:pPr lvl="0"/>
            <a:r>
              <a:rPr kumimoji="1" lang="en-US" altLang="zh-CN" smtClean="0"/>
              <a:t>00</a:t>
            </a:r>
            <a:endParaRPr kumimoji="1" lang="zh-CN" altLang="en-US" dirty="0"/>
          </a:p>
        </p:txBody>
      </p:sp>
      <p:sp>
        <p:nvSpPr>
          <p:cNvPr id="8" name="文本占位符 3"/>
          <p:cNvSpPr>
            <a:spLocks noGrp="1"/>
          </p:cNvSpPr>
          <p:nvPr>
            <p:ph type="body" sz="quarter" idx="14"/>
          </p:nvPr>
        </p:nvSpPr>
        <p:spPr>
          <a:xfrm>
            <a:off x="6932030" y="4103433"/>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9" name="文本占位符 3"/>
          <p:cNvSpPr>
            <a:spLocks noGrp="1"/>
          </p:cNvSpPr>
          <p:nvPr>
            <p:ph type="body" sz="quarter" idx="15" hasCustomPrompt="1"/>
          </p:nvPr>
        </p:nvSpPr>
        <p:spPr>
          <a:xfrm>
            <a:off x="5800714" y="3867906"/>
            <a:ext cx="1131316" cy="833761"/>
          </a:xfrm>
          <a:prstGeom prst="rect">
            <a:avLst/>
          </a:prstGeom>
        </p:spPr>
        <p:txBody>
          <a:bodyPr anchor="t"/>
          <a:lstStyle>
            <a:lvl1pPr marL="0" indent="0">
              <a:buNone/>
              <a:defRPr sz="6000" b="1">
                <a:solidFill>
                  <a:schemeClr val="accent1"/>
                </a:solidFill>
              </a:defRPr>
            </a:lvl1pPr>
          </a:lstStyle>
          <a:p>
            <a:pPr lvl="0"/>
            <a:r>
              <a:rPr kumimoji="1" lang="en-US" altLang="zh-CN" smtClean="0"/>
              <a:t>00</a:t>
            </a:r>
            <a:endParaRPr kumimoji="1" lang="zh-CN" altLang="en-US" dirty="0"/>
          </a:p>
        </p:txBody>
      </p:sp>
      <p:sp>
        <p:nvSpPr>
          <p:cNvPr id="11" name="文本占位符 3"/>
          <p:cNvSpPr>
            <a:spLocks noGrp="1"/>
          </p:cNvSpPr>
          <p:nvPr>
            <p:ph type="body" sz="quarter" idx="16" hasCustomPrompt="1"/>
          </p:nvPr>
        </p:nvSpPr>
        <p:spPr>
          <a:xfrm>
            <a:off x="882142" y="2863450"/>
            <a:ext cx="2613752" cy="565550"/>
          </a:xfrm>
          <a:prstGeom prst="rect">
            <a:avLst/>
          </a:prstGeom>
          <a:ln>
            <a:solidFill>
              <a:schemeClr val="bg1"/>
            </a:solidFill>
          </a:ln>
        </p:spPr>
        <p:txBody>
          <a:bodyPr anchor="ctr"/>
          <a:lstStyle>
            <a:lvl1pPr marL="0" indent="0" algn="ctr">
              <a:buNone/>
              <a:defRPr sz="3600" b="1">
                <a:solidFill>
                  <a:schemeClr val="bg1"/>
                </a:solidFill>
              </a:defRPr>
            </a:lvl1pPr>
          </a:lstStyle>
          <a:p>
            <a:pPr lvl="0"/>
            <a:r>
              <a:rPr kumimoji="1" lang="en-US" altLang="zh-CN" dirty="0" smtClean="0"/>
              <a:t>TITLE</a:t>
            </a:r>
            <a:r>
              <a:rPr kumimoji="1" lang="zh-CN" altLang="en-US" dirty="0" smtClean="0"/>
              <a:t> </a:t>
            </a:r>
            <a:r>
              <a:rPr kumimoji="1" lang="en-US" altLang="zh-CN" dirty="0" smtClean="0"/>
              <a:t>HERE</a:t>
            </a:r>
            <a:endParaRPr kumimoji="1" lang="zh-CN" altLang="en-US" dirty="0"/>
          </a:p>
        </p:txBody>
      </p:sp>
    </p:spTree>
    <p:extLst>
      <p:ext uri="{BB962C8B-B14F-4D97-AF65-F5344CB8AC3E}">
        <p14:creationId xmlns:p14="http://schemas.microsoft.com/office/powerpoint/2010/main" val="1802353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sp>
        <p:nvSpPr>
          <p:cNvPr id="2" name="矩形 1"/>
          <p:cNvSpPr/>
          <p:nvPr userDrawn="1"/>
        </p:nvSpPr>
        <p:spPr>
          <a:xfrm>
            <a:off x="0" y="0"/>
            <a:ext cx="437803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占位符 3"/>
          <p:cNvSpPr>
            <a:spLocks noGrp="1"/>
          </p:cNvSpPr>
          <p:nvPr>
            <p:ph type="body" sz="quarter" idx="10"/>
          </p:nvPr>
        </p:nvSpPr>
        <p:spPr>
          <a:xfrm>
            <a:off x="6932030" y="1479947"/>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5" name="文本占位符 3"/>
          <p:cNvSpPr>
            <a:spLocks noGrp="1"/>
          </p:cNvSpPr>
          <p:nvPr>
            <p:ph type="body" sz="quarter" idx="11" hasCustomPrompt="1"/>
          </p:nvPr>
        </p:nvSpPr>
        <p:spPr>
          <a:xfrm>
            <a:off x="5800714" y="1244420"/>
            <a:ext cx="1131316" cy="833761"/>
          </a:xfrm>
          <a:prstGeom prst="rect">
            <a:avLst/>
          </a:prstGeom>
        </p:spPr>
        <p:txBody>
          <a:bodyPr anchor="t"/>
          <a:lstStyle>
            <a:lvl1pPr marL="0" indent="0">
              <a:buNone/>
              <a:defRPr sz="6000" b="1">
                <a:solidFill>
                  <a:schemeClr val="accent1"/>
                </a:solidFill>
              </a:defRPr>
            </a:lvl1pPr>
          </a:lstStyle>
          <a:p>
            <a:pPr lvl="0"/>
            <a:r>
              <a:rPr kumimoji="1" lang="en-US" altLang="zh-CN" smtClean="0"/>
              <a:t>00</a:t>
            </a:r>
            <a:endParaRPr kumimoji="1" lang="zh-CN" altLang="en-US" dirty="0"/>
          </a:p>
        </p:txBody>
      </p:sp>
      <p:sp>
        <p:nvSpPr>
          <p:cNvPr id="6" name="文本占位符 3"/>
          <p:cNvSpPr>
            <a:spLocks noGrp="1"/>
          </p:cNvSpPr>
          <p:nvPr>
            <p:ph type="body" sz="quarter" idx="12"/>
          </p:nvPr>
        </p:nvSpPr>
        <p:spPr>
          <a:xfrm>
            <a:off x="6932030" y="2618508"/>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7" name="文本占位符 3"/>
          <p:cNvSpPr>
            <a:spLocks noGrp="1"/>
          </p:cNvSpPr>
          <p:nvPr>
            <p:ph type="body" sz="quarter" idx="13" hasCustomPrompt="1"/>
          </p:nvPr>
        </p:nvSpPr>
        <p:spPr>
          <a:xfrm>
            <a:off x="5800714" y="2382981"/>
            <a:ext cx="1131316" cy="833761"/>
          </a:xfrm>
          <a:prstGeom prst="rect">
            <a:avLst/>
          </a:prstGeom>
        </p:spPr>
        <p:txBody>
          <a:bodyPr anchor="t"/>
          <a:lstStyle>
            <a:lvl1pPr marL="0" indent="0">
              <a:buNone/>
              <a:defRPr sz="6000" b="1">
                <a:solidFill>
                  <a:schemeClr val="accent1"/>
                </a:solidFill>
              </a:defRPr>
            </a:lvl1pPr>
          </a:lstStyle>
          <a:p>
            <a:pPr lvl="0"/>
            <a:r>
              <a:rPr kumimoji="1" lang="en-US" altLang="zh-CN" smtClean="0"/>
              <a:t>00</a:t>
            </a:r>
            <a:endParaRPr kumimoji="1" lang="zh-CN" altLang="en-US" dirty="0"/>
          </a:p>
        </p:txBody>
      </p:sp>
      <p:sp>
        <p:nvSpPr>
          <p:cNvPr id="8" name="文本占位符 3"/>
          <p:cNvSpPr>
            <a:spLocks noGrp="1"/>
          </p:cNvSpPr>
          <p:nvPr>
            <p:ph type="body" sz="quarter" idx="14"/>
          </p:nvPr>
        </p:nvSpPr>
        <p:spPr>
          <a:xfrm>
            <a:off x="6932030" y="3757069"/>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9" name="文本占位符 3"/>
          <p:cNvSpPr>
            <a:spLocks noGrp="1"/>
          </p:cNvSpPr>
          <p:nvPr>
            <p:ph type="body" sz="quarter" idx="15" hasCustomPrompt="1"/>
          </p:nvPr>
        </p:nvSpPr>
        <p:spPr>
          <a:xfrm>
            <a:off x="5800714" y="3521542"/>
            <a:ext cx="1131316" cy="833761"/>
          </a:xfrm>
          <a:prstGeom prst="rect">
            <a:avLst/>
          </a:prstGeom>
        </p:spPr>
        <p:txBody>
          <a:bodyPr anchor="t"/>
          <a:lstStyle>
            <a:lvl1pPr marL="0" indent="0">
              <a:buNone/>
              <a:defRPr sz="6000" b="1">
                <a:solidFill>
                  <a:schemeClr val="accent1"/>
                </a:solidFill>
              </a:defRPr>
            </a:lvl1pPr>
          </a:lstStyle>
          <a:p>
            <a:pPr lvl="0"/>
            <a:r>
              <a:rPr kumimoji="1" lang="en-US" altLang="zh-CN" smtClean="0"/>
              <a:t>00</a:t>
            </a:r>
            <a:endParaRPr kumimoji="1" lang="zh-CN" altLang="en-US" dirty="0"/>
          </a:p>
        </p:txBody>
      </p:sp>
      <p:sp>
        <p:nvSpPr>
          <p:cNvPr id="10" name="文本占位符 3"/>
          <p:cNvSpPr>
            <a:spLocks noGrp="1"/>
          </p:cNvSpPr>
          <p:nvPr>
            <p:ph type="body" sz="quarter" idx="16" hasCustomPrompt="1"/>
          </p:nvPr>
        </p:nvSpPr>
        <p:spPr>
          <a:xfrm>
            <a:off x="882142" y="2863450"/>
            <a:ext cx="2613752" cy="565550"/>
          </a:xfrm>
          <a:prstGeom prst="rect">
            <a:avLst/>
          </a:prstGeom>
          <a:ln>
            <a:solidFill>
              <a:schemeClr val="bg1"/>
            </a:solidFill>
          </a:ln>
        </p:spPr>
        <p:txBody>
          <a:bodyPr anchor="ctr"/>
          <a:lstStyle>
            <a:lvl1pPr marL="0" indent="0" algn="ctr">
              <a:buNone/>
              <a:defRPr sz="3600" b="1">
                <a:solidFill>
                  <a:schemeClr val="bg1"/>
                </a:solidFill>
              </a:defRPr>
            </a:lvl1pPr>
          </a:lstStyle>
          <a:p>
            <a:pPr lvl="0"/>
            <a:r>
              <a:rPr kumimoji="1" lang="en-US" altLang="zh-CN" dirty="0" smtClean="0"/>
              <a:t>TITLE</a:t>
            </a:r>
            <a:r>
              <a:rPr kumimoji="1" lang="zh-CN" altLang="en-US" dirty="0" smtClean="0"/>
              <a:t> </a:t>
            </a:r>
            <a:r>
              <a:rPr kumimoji="1" lang="en-US" altLang="zh-CN" dirty="0" smtClean="0"/>
              <a:t>HERE</a:t>
            </a:r>
            <a:endParaRPr kumimoji="1" lang="zh-CN" altLang="en-US" dirty="0"/>
          </a:p>
        </p:txBody>
      </p:sp>
      <p:sp>
        <p:nvSpPr>
          <p:cNvPr id="11" name="文本占位符 3"/>
          <p:cNvSpPr>
            <a:spLocks noGrp="1"/>
          </p:cNvSpPr>
          <p:nvPr>
            <p:ph type="body" sz="quarter" idx="17"/>
          </p:nvPr>
        </p:nvSpPr>
        <p:spPr>
          <a:xfrm>
            <a:off x="6932030" y="4895630"/>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12" name="文本占位符 3"/>
          <p:cNvSpPr>
            <a:spLocks noGrp="1"/>
          </p:cNvSpPr>
          <p:nvPr>
            <p:ph type="body" sz="quarter" idx="18" hasCustomPrompt="1"/>
          </p:nvPr>
        </p:nvSpPr>
        <p:spPr>
          <a:xfrm>
            <a:off x="5800714" y="4660103"/>
            <a:ext cx="1131316" cy="833761"/>
          </a:xfrm>
          <a:prstGeom prst="rect">
            <a:avLst/>
          </a:prstGeom>
        </p:spPr>
        <p:txBody>
          <a:bodyPr anchor="t"/>
          <a:lstStyle>
            <a:lvl1pPr marL="0" indent="0">
              <a:buNone/>
              <a:defRPr sz="6000" b="1">
                <a:solidFill>
                  <a:schemeClr val="accent1"/>
                </a:solidFill>
              </a:defRPr>
            </a:lvl1pPr>
          </a:lstStyle>
          <a:p>
            <a:pPr lvl="0"/>
            <a:r>
              <a:rPr kumimoji="1" lang="en-US" altLang="zh-CN" smtClean="0"/>
              <a:t>00</a:t>
            </a:r>
            <a:endParaRPr kumimoji="1" lang="zh-CN" altLang="en-US" dirty="0"/>
          </a:p>
        </p:txBody>
      </p:sp>
    </p:spTree>
    <p:extLst>
      <p:ext uri="{BB962C8B-B14F-4D97-AF65-F5344CB8AC3E}">
        <p14:creationId xmlns:p14="http://schemas.microsoft.com/office/powerpoint/2010/main" val="894964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sp>
        <p:nvSpPr>
          <p:cNvPr id="2" name="矩形 1"/>
          <p:cNvSpPr/>
          <p:nvPr userDrawn="1"/>
        </p:nvSpPr>
        <p:spPr>
          <a:xfrm>
            <a:off x="0" y="0"/>
            <a:ext cx="437803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占位符 3"/>
          <p:cNvSpPr>
            <a:spLocks noGrp="1"/>
          </p:cNvSpPr>
          <p:nvPr>
            <p:ph type="body" sz="quarter" idx="10"/>
          </p:nvPr>
        </p:nvSpPr>
        <p:spPr>
          <a:xfrm>
            <a:off x="6932030" y="967329"/>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5" name="文本占位符 3"/>
          <p:cNvSpPr>
            <a:spLocks noGrp="1"/>
          </p:cNvSpPr>
          <p:nvPr>
            <p:ph type="body" sz="quarter" idx="11" hasCustomPrompt="1"/>
          </p:nvPr>
        </p:nvSpPr>
        <p:spPr>
          <a:xfrm>
            <a:off x="5800714" y="731802"/>
            <a:ext cx="1131316" cy="833761"/>
          </a:xfrm>
          <a:prstGeom prst="rect">
            <a:avLst/>
          </a:prstGeom>
        </p:spPr>
        <p:txBody>
          <a:bodyPr anchor="t"/>
          <a:lstStyle>
            <a:lvl1pPr marL="0" indent="0">
              <a:buNone/>
              <a:defRPr sz="6000" b="1">
                <a:solidFill>
                  <a:schemeClr val="accent1"/>
                </a:solidFill>
              </a:defRPr>
            </a:lvl1pPr>
          </a:lstStyle>
          <a:p>
            <a:pPr lvl="0"/>
            <a:r>
              <a:rPr kumimoji="1" lang="en-US" altLang="zh-CN" smtClean="0"/>
              <a:t>00</a:t>
            </a:r>
            <a:endParaRPr kumimoji="1" lang="zh-CN" altLang="en-US" dirty="0"/>
          </a:p>
        </p:txBody>
      </p:sp>
      <p:sp>
        <p:nvSpPr>
          <p:cNvPr id="6" name="文本占位符 3"/>
          <p:cNvSpPr>
            <a:spLocks noGrp="1"/>
          </p:cNvSpPr>
          <p:nvPr>
            <p:ph type="body" sz="quarter" idx="12"/>
          </p:nvPr>
        </p:nvSpPr>
        <p:spPr>
          <a:xfrm>
            <a:off x="6932030" y="2105890"/>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7" name="文本占位符 3"/>
          <p:cNvSpPr>
            <a:spLocks noGrp="1"/>
          </p:cNvSpPr>
          <p:nvPr>
            <p:ph type="body" sz="quarter" idx="13" hasCustomPrompt="1"/>
          </p:nvPr>
        </p:nvSpPr>
        <p:spPr>
          <a:xfrm>
            <a:off x="5800714" y="1870363"/>
            <a:ext cx="1131316" cy="833761"/>
          </a:xfrm>
          <a:prstGeom prst="rect">
            <a:avLst/>
          </a:prstGeom>
        </p:spPr>
        <p:txBody>
          <a:bodyPr anchor="t"/>
          <a:lstStyle>
            <a:lvl1pPr marL="0" indent="0">
              <a:buNone/>
              <a:defRPr sz="6000" b="1">
                <a:solidFill>
                  <a:schemeClr val="accent1"/>
                </a:solidFill>
              </a:defRPr>
            </a:lvl1pPr>
          </a:lstStyle>
          <a:p>
            <a:pPr lvl="0"/>
            <a:r>
              <a:rPr kumimoji="1" lang="en-US" altLang="zh-CN" smtClean="0"/>
              <a:t>00</a:t>
            </a:r>
            <a:endParaRPr kumimoji="1" lang="zh-CN" altLang="en-US" dirty="0"/>
          </a:p>
        </p:txBody>
      </p:sp>
      <p:sp>
        <p:nvSpPr>
          <p:cNvPr id="8" name="文本占位符 3"/>
          <p:cNvSpPr>
            <a:spLocks noGrp="1"/>
          </p:cNvSpPr>
          <p:nvPr>
            <p:ph type="body" sz="quarter" idx="14"/>
          </p:nvPr>
        </p:nvSpPr>
        <p:spPr>
          <a:xfrm>
            <a:off x="6932030" y="3244451"/>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9" name="文本占位符 3"/>
          <p:cNvSpPr>
            <a:spLocks noGrp="1"/>
          </p:cNvSpPr>
          <p:nvPr>
            <p:ph type="body" sz="quarter" idx="15" hasCustomPrompt="1"/>
          </p:nvPr>
        </p:nvSpPr>
        <p:spPr>
          <a:xfrm>
            <a:off x="5800714" y="3008924"/>
            <a:ext cx="1131316" cy="833761"/>
          </a:xfrm>
          <a:prstGeom prst="rect">
            <a:avLst/>
          </a:prstGeom>
        </p:spPr>
        <p:txBody>
          <a:bodyPr anchor="t"/>
          <a:lstStyle>
            <a:lvl1pPr marL="0" indent="0">
              <a:buNone/>
              <a:defRPr sz="6000" b="1">
                <a:solidFill>
                  <a:schemeClr val="accent1"/>
                </a:solidFill>
              </a:defRPr>
            </a:lvl1pPr>
          </a:lstStyle>
          <a:p>
            <a:pPr lvl="0"/>
            <a:r>
              <a:rPr kumimoji="1" lang="en-US" altLang="zh-CN" smtClean="0"/>
              <a:t>00</a:t>
            </a:r>
            <a:endParaRPr kumimoji="1" lang="zh-CN" altLang="en-US" dirty="0"/>
          </a:p>
        </p:txBody>
      </p:sp>
      <p:sp>
        <p:nvSpPr>
          <p:cNvPr id="11" name="文本占位符 3"/>
          <p:cNvSpPr>
            <a:spLocks noGrp="1"/>
          </p:cNvSpPr>
          <p:nvPr>
            <p:ph type="body" sz="quarter" idx="17"/>
          </p:nvPr>
        </p:nvSpPr>
        <p:spPr>
          <a:xfrm>
            <a:off x="6932030" y="4383012"/>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12" name="文本占位符 3"/>
          <p:cNvSpPr>
            <a:spLocks noGrp="1"/>
          </p:cNvSpPr>
          <p:nvPr>
            <p:ph type="body" sz="quarter" idx="18" hasCustomPrompt="1"/>
          </p:nvPr>
        </p:nvSpPr>
        <p:spPr>
          <a:xfrm>
            <a:off x="5800714" y="4147485"/>
            <a:ext cx="1131316" cy="833761"/>
          </a:xfrm>
          <a:prstGeom prst="rect">
            <a:avLst/>
          </a:prstGeom>
        </p:spPr>
        <p:txBody>
          <a:bodyPr anchor="t"/>
          <a:lstStyle>
            <a:lvl1pPr marL="0" indent="0">
              <a:buNone/>
              <a:defRPr sz="6000" b="1">
                <a:solidFill>
                  <a:schemeClr val="accent1"/>
                </a:solidFill>
              </a:defRPr>
            </a:lvl1pPr>
          </a:lstStyle>
          <a:p>
            <a:pPr lvl="0"/>
            <a:r>
              <a:rPr kumimoji="1" lang="en-US" altLang="zh-CN" smtClean="0"/>
              <a:t>00</a:t>
            </a:r>
            <a:endParaRPr kumimoji="1" lang="zh-CN" altLang="en-US" dirty="0"/>
          </a:p>
        </p:txBody>
      </p:sp>
      <p:sp>
        <p:nvSpPr>
          <p:cNvPr id="13" name="文本占位符 3"/>
          <p:cNvSpPr>
            <a:spLocks noGrp="1"/>
          </p:cNvSpPr>
          <p:nvPr>
            <p:ph type="body" sz="quarter" idx="19"/>
          </p:nvPr>
        </p:nvSpPr>
        <p:spPr>
          <a:xfrm>
            <a:off x="6932030" y="5521573"/>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14" name="文本占位符 3"/>
          <p:cNvSpPr>
            <a:spLocks noGrp="1"/>
          </p:cNvSpPr>
          <p:nvPr>
            <p:ph type="body" sz="quarter" idx="20" hasCustomPrompt="1"/>
          </p:nvPr>
        </p:nvSpPr>
        <p:spPr>
          <a:xfrm>
            <a:off x="5800714" y="5286046"/>
            <a:ext cx="1131316" cy="833761"/>
          </a:xfrm>
          <a:prstGeom prst="rect">
            <a:avLst/>
          </a:prstGeom>
        </p:spPr>
        <p:txBody>
          <a:bodyPr anchor="t"/>
          <a:lstStyle>
            <a:lvl1pPr marL="0" indent="0">
              <a:buNone/>
              <a:defRPr sz="6000" b="1">
                <a:solidFill>
                  <a:schemeClr val="accent1"/>
                </a:solidFill>
              </a:defRPr>
            </a:lvl1pPr>
          </a:lstStyle>
          <a:p>
            <a:pPr lvl="0"/>
            <a:r>
              <a:rPr kumimoji="1" lang="en-US" altLang="zh-CN" smtClean="0"/>
              <a:t>00</a:t>
            </a:r>
            <a:endParaRPr kumimoji="1" lang="zh-CN" altLang="en-US" dirty="0"/>
          </a:p>
        </p:txBody>
      </p:sp>
      <p:sp>
        <p:nvSpPr>
          <p:cNvPr id="15" name="文本占位符 3"/>
          <p:cNvSpPr>
            <a:spLocks noGrp="1"/>
          </p:cNvSpPr>
          <p:nvPr>
            <p:ph type="body" sz="quarter" idx="16" hasCustomPrompt="1"/>
          </p:nvPr>
        </p:nvSpPr>
        <p:spPr>
          <a:xfrm>
            <a:off x="882142" y="2863450"/>
            <a:ext cx="2613752" cy="565550"/>
          </a:xfrm>
          <a:prstGeom prst="rect">
            <a:avLst/>
          </a:prstGeom>
          <a:ln>
            <a:solidFill>
              <a:schemeClr val="bg1"/>
            </a:solidFill>
          </a:ln>
        </p:spPr>
        <p:txBody>
          <a:bodyPr anchor="ctr"/>
          <a:lstStyle>
            <a:lvl1pPr marL="0" indent="0" algn="ctr">
              <a:buNone/>
              <a:defRPr sz="3600" b="1">
                <a:solidFill>
                  <a:schemeClr val="bg1"/>
                </a:solidFill>
              </a:defRPr>
            </a:lvl1pPr>
          </a:lstStyle>
          <a:p>
            <a:pPr lvl="0"/>
            <a:r>
              <a:rPr kumimoji="1" lang="en-US" altLang="zh-CN" dirty="0" smtClean="0"/>
              <a:t>TITLE</a:t>
            </a:r>
            <a:r>
              <a:rPr kumimoji="1" lang="zh-CN" altLang="en-US" dirty="0" smtClean="0"/>
              <a:t> </a:t>
            </a:r>
            <a:r>
              <a:rPr kumimoji="1" lang="en-US" altLang="zh-CN" dirty="0" smtClean="0"/>
              <a:t>HERE</a:t>
            </a:r>
            <a:endParaRPr kumimoji="1" lang="zh-CN" altLang="en-US" dirty="0"/>
          </a:p>
        </p:txBody>
      </p:sp>
    </p:spTree>
    <p:extLst>
      <p:ext uri="{BB962C8B-B14F-4D97-AF65-F5344CB8AC3E}">
        <p14:creationId xmlns:p14="http://schemas.microsoft.com/office/powerpoint/2010/main" val="76982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sp>
        <p:nvSpPr>
          <p:cNvPr id="2" name="矩形 1"/>
          <p:cNvSpPr/>
          <p:nvPr userDrawn="1"/>
        </p:nvSpPr>
        <p:spPr>
          <a:xfrm>
            <a:off x="0" y="0"/>
            <a:ext cx="437803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占位符 3"/>
          <p:cNvSpPr>
            <a:spLocks noGrp="1"/>
          </p:cNvSpPr>
          <p:nvPr>
            <p:ph type="body" sz="quarter" idx="10"/>
          </p:nvPr>
        </p:nvSpPr>
        <p:spPr>
          <a:xfrm>
            <a:off x="6932030" y="870347"/>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5" name="文本占位符 3"/>
          <p:cNvSpPr>
            <a:spLocks noGrp="1"/>
          </p:cNvSpPr>
          <p:nvPr>
            <p:ph type="body" sz="quarter" idx="11" hasCustomPrompt="1"/>
          </p:nvPr>
        </p:nvSpPr>
        <p:spPr>
          <a:xfrm>
            <a:off x="5800714" y="634820"/>
            <a:ext cx="1131316" cy="833761"/>
          </a:xfrm>
          <a:prstGeom prst="rect">
            <a:avLst/>
          </a:prstGeom>
        </p:spPr>
        <p:txBody>
          <a:bodyPr anchor="t"/>
          <a:lstStyle>
            <a:lvl1pPr marL="0" indent="0">
              <a:buNone/>
              <a:defRPr sz="6000" b="1">
                <a:solidFill>
                  <a:schemeClr val="accent1"/>
                </a:solidFill>
              </a:defRPr>
            </a:lvl1pPr>
          </a:lstStyle>
          <a:p>
            <a:pPr lvl="0"/>
            <a:r>
              <a:rPr kumimoji="1" lang="en-US" altLang="zh-CN" smtClean="0"/>
              <a:t>00</a:t>
            </a:r>
            <a:endParaRPr kumimoji="1" lang="zh-CN" altLang="en-US" dirty="0"/>
          </a:p>
        </p:txBody>
      </p:sp>
      <p:sp>
        <p:nvSpPr>
          <p:cNvPr id="6" name="文本占位符 3"/>
          <p:cNvSpPr>
            <a:spLocks noGrp="1"/>
          </p:cNvSpPr>
          <p:nvPr>
            <p:ph type="body" sz="quarter" idx="12"/>
          </p:nvPr>
        </p:nvSpPr>
        <p:spPr>
          <a:xfrm>
            <a:off x="6932030" y="1814944"/>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7" name="文本占位符 3"/>
          <p:cNvSpPr>
            <a:spLocks noGrp="1"/>
          </p:cNvSpPr>
          <p:nvPr>
            <p:ph type="body" sz="quarter" idx="13" hasCustomPrompt="1"/>
          </p:nvPr>
        </p:nvSpPr>
        <p:spPr>
          <a:xfrm>
            <a:off x="5800714" y="1579417"/>
            <a:ext cx="1131316" cy="833761"/>
          </a:xfrm>
          <a:prstGeom prst="rect">
            <a:avLst/>
          </a:prstGeom>
        </p:spPr>
        <p:txBody>
          <a:bodyPr anchor="t"/>
          <a:lstStyle>
            <a:lvl1pPr marL="0" indent="0">
              <a:buNone/>
              <a:defRPr sz="6000" b="1">
                <a:solidFill>
                  <a:schemeClr val="accent1"/>
                </a:solidFill>
              </a:defRPr>
            </a:lvl1pPr>
          </a:lstStyle>
          <a:p>
            <a:pPr lvl="0"/>
            <a:r>
              <a:rPr kumimoji="1" lang="en-US" altLang="zh-CN" smtClean="0"/>
              <a:t>00</a:t>
            </a:r>
            <a:endParaRPr kumimoji="1" lang="zh-CN" altLang="en-US" dirty="0"/>
          </a:p>
        </p:txBody>
      </p:sp>
      <p:sp>
        <p:nvSpPr>
          <p:cNvPr id="15" name="文本占位符 3"/>
          <p:cNvSpPr>
            <a:spLocks noGrp="1"/>
          </p:cNvSpPr>
          <p:nvPr>
            <p:ph type="body" sz="quarter" idx="17"/>
          </p:nvPr>
        </p:nvSpPr>
        <p:spPr>
          <a:xfrm>
            <a:off x="6932030" y="2766468"/>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16" name="文本占位符 3"/>
          <p:cNvSpPr>
            <a:spLocks noGrp="1"/>
          </p:cNvSpPr>
          <p:nvPr>
            <p:ph type="body" sz="quarter" idx="18" hasCustomPrompt="1"/>
          </p:nvPr>
        </p:nvSpPr>
        <p:spPr>
          <a:xfrm>
            <a:off x="5800714" y="2530941"/>
            <a:ext cx="1131316" cy="833761"/>
          </a:xfrm>
          <a:prstGeom prst="rect">
            <a:avLst/>
          </a:prstGeom>
        </p:spPr>
        <p:txBody>
          <a:bodyPr anchor="t"/>
          <a:lstStyle>
            <a:lvl1pPr marL="0" indent="0">
              <a:buNone/>
              <a:defRPr sz="6000" b="1">
                <a:solidFill>
                  <a:schemeClr val="accent1"/>
                </a:solidFill>
              </a:defRPr>
            </a:lvl1pPr>
          </a:lstStyle>
          <a:p>
            <a:pPr lvl="0"/>
            <a:r>
              <a:rPr kumimoji="1" lang="en-US" altLang="zh-CN" smtClean="0"/>
              <a:t>00</a:t>
            </a:r>
            <a:endParaRPr kumimoji="1" lang="zh-CN" altLang="en-US" dirty="0"/>
          </a:p>
        </p:txBody>
      </p:sp>
      <p:sp>
        <p:nvSpPr>
          <p:cNvPr id="17" name="文本占位符 3"/>
          <p:cNvSpPr>
            <a:spLocks noGrp="1"/>
          </p:cNvSpPr>
          <p:nvPr>
            <p:ph type="body" sz="quarter" idx="19"/>
          </p:nvPr>
        </p:nvSpPr>
        <p:spPr>
          <a:xfrm>
            <a:off x="6932030" y="3711065"/>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18" name="文本占位符 3"/>
          <p:cNvSpPr>
            <a:spLocks noGrp="1"/>
          </p:cNvSpPr>
          <p:nvPr>
            <p:ph type="body" sz="quarter" idx="20" hasCustomPrompt="1"/>
          </p:nvPr>
        </p:nvSpPr>
        <p:spPr>
          <a:xfrm>
            <a:off x="5800714" y="3475538"/>
            <a:ext cx="1131316" cy="833761"/>
          </a:xfrm>
          <a:prstGeom prst="rect">
            <a:avLst/>
          </a:prstGeom>
        </p:spPr>
        <p:txBody>
          <a:bodyPr anchor="t"/>
          <a:lstStyle>
            <a:lvl1pPr marL="0" indent="0">
              <a:buNone/>
              <a:defRPr sz="6000" b="1">
                <a:solidFill>
                  <a:schemeClr val="accent1"/>
                </a:solidFill>
              </a:defRPr>
            </a:lvl1pPr>
          </a:lstStyle>
          <a:p>
            <a:pPr lvl="0"/>
            <a:r>
              <a:rPr kumimoji="1" lang="en-US" altLang="zh-CN" smtClean="0"/>
              <a:t>00</a:t>
            </a:r>
            <a:endParaRPr kumimoji="1" lang="zh-CN" altLang="en-US" dirty="0"/>
          </a:p>
        </p:txBody>
      </p:sp>
      <p:sp>
        <p:nvSpPr>
          <p:cNvPr id="19" name="文本占位符 3"/>
          <p:cNvSpPr>
            <a:spLocks noGrp="1"/>
          </p:cNvSpPr>
          <p:nvPr>
            <p:ph type="body" sz="quarter" idx="21"/>
          </p:nvPr>
        </p:nvSpPr>
        <p:spPr>
          <a:xfrm>
            <a:off x="6932030" y="4655662"/>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20" name="文本占位符 3"/>
          <p:cNvSpPr>
            <a:spLocks noGrp="1"/>
          </p:cNvSpPr>
          <p:nvPr>
            <p:ph type="body" sz="quarter" idx="22" hasCustomPrompt="1"/>
          </p:nvPr>
        </p:nvSpPr>
        <p:spPr>
          <a:xfrm>
            <a:off x="5800714" y="4420135"/>
            <a:ext cx="1131316" cy="833761"/>
          </a:xfrm>
          <a:prstGeom prst="rect">
            <a:avLst/>
          </a:prstGeom>
        </p:spPr>
        <p:txBody>
          <a:bodyPr anchor="t"/>
          <a:lstStyle>
            <a:lvl1pPr marL="0" indent="0">
              <a:buNone/>
              <a:defRPr sz="6000" b="1">
                <a:solidFill>
                  <a:schemeClr val="accent1"/>
                </a:solidFill>
              </a:defRPr>
            </a:lvl1pPr>
          </a:lstStyle>
          <a:p>
            <a:pPr lvl="0"/>
            <a:r>
              <a:rPr kumimoji="1" lang="en-US" altLang="zh-CN" smtClean="0"/>
              <a:t>00</a:t>
            </a:r>
            <a:endParaRPr kumimoji="1" lang="zh-CN" altLang="en-US" dirty="0"/>
          </a:p>
        </p:txBody>
      </p:sp>
      <p:sp>
        <p:nvSpPr>
          <p:cNvPr id="21" name="文本占位符 3"/>
          <p:cNvSpPr>
            <a:spLocks noGrp="1"/>
          </p:cNvSpPr>
          <p:nvPr>
            <p:ph type="body" sz="quarter" idx="23"/>
          </p:nvPr>
        </p:nvSpPr>
        <p:spPr>
          <a:xfrm>
            <a:off x="6932030" y="5600259"/>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22" name="文本占位符 3"/>
          <p:cNvSpPr>
            <a:spLocks noGrp="1"/>
          </p:cNvSpPr>
          <p:nvPr>
            <p:ph type="body" sz="quarter" idx="24" hasCustomPrompt="1"/>
          </p:nvPr>
        </p:nvSpPr>
        <p:spPr>
          <a:xfrm>
            <a:off x="5800714" y="5364732"/>
            <a:ext cx="1131316" cy="833761"/>
          </a:xfrm>
          <a:prstGeom prst="rect">
            <a:avLst/>
          </a:prstGeom>
        </p:spPr>
        <p:txBody>
          <a:bodyPr anchor="t"/>
          <a:lstStyle>
            <a:lvl1pPr marL="0" indent="0">
              <a:buNone/>
              <a:defRPr sz="6000" b="1">
                <a:solidFill>
                  <a:schemeClr val="accent1"/>
                </a:solidFill>
              </a:defRPr>
            </a:lvl1pPr>
          </a:lstStyle>
          <a:p>
            <a:pPr lvl="0"/>
            <a:r>
              <a:rPr kumimoji="1" lang="en-US" altLang="zh-CN" smtClean="0"/>
              <a:t>00</a:t>
            </a:r>
            <a:endParaRPr kumimoji="1" lang="zh-CN" altLang="en-US" dirty="0"/>
          </a:p>
        </p:txBody>
      </p:sp>
      <p:sp>
        <p:nvSpPr>
          <p:cNvPr id="23" name="文本占位符 3"/>
          <p:cNvSpPr>
            <a:spLocks noGrp="1"/>
          </p:cNvSpPr>
          <p:nvPr>
            <p:ph type="body" sz="quarter" idx="16" hasCustomPrompt="1"/>
          </p:nvPr>
        </p:nvSpPr>
        <p:spPr>
          <a:xfrm>
            <a:off x="882142" y="2863450"/>
            <a:ext cx="2613752" cy="565550"/>
          </a:xfrm>
          <a:prstGeom prst="rect">
            <a:avLst/>
          </a:prstGeom>
          <a:ln>
            <a:solidFill>
              <a:schemeClr val="bg1"/>
            </a:solidFill>
          </a:ln>
        </p:spPr>
        <p:txBody>
          <a:bodyPr anchor="ctr"/>
          <a:lstStyle>
            <a:lvl1pPr marL="0" indent="0" algn="ctr">
              <a:buNone/>
              <a:defRPr sz="3600" b="1">
                <a:solidFill>
                  <a:schemeClr val="bg1"/>
                </a:solidFill>
              </a:defRPr>
            </a:lvl1pPr>
          </a:lstStyle>
          <a:p>
            <a:pPr lvl="0"/>
            <a:r>
              <a:rPr kumimoji="1" lang="en-US" altLang="zh-CN" dirty="0" smtClean="0"/>
              <a:t>TITLE</a:t>
            </a:r>
            <a:r>
              <a:rPr kumimoji="1" lang="zh-CN" altLang="en-US" dirty="0" smtClean="0"/>
              <a:t> </a:t>
            </a:r>
            <a:r>
              <a:rPr kumimoji="1" lang="en-US" altLang="zh-CN" dirty="0" smtClean="0"/>
              <a:t>HERE</a:t>
            </a:r>
            <a:endParaRPr kumimoji="1" lang="zh-CN" altLang="en-US" dirty="0"/>
          </a:p>
        </p:txBody>
      </p:sp>
    </p:spTree>
    <p:extLst>
      <p:ext uri="{BB962C8B-B14F-4D97-AF65-F5344CB8AC3E}">
        <p14:creationId xmlns:p14="http://schemas.microsoft.com/office/powerpoint/2010/main" val="712786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
    <p:spTree>
      <p:nvGrpSpPr>
        <p:cNvPr id="1" name=""/>
        <p:cNvGrpSpPr/>
        <p:nvPr/>
      </p:nvGrpSpPr>
      <p:grpSpPr>
        <a:xfrm>
          <a:off x="0" y="0"/>
          <a:ext cx="0" cy="0"/>
          <a:chOff x="0" y="0"/>
          <a:chExt cx="0" cy="0"/>
        </a:xfrm>
      </p:grpSpPr>
      <p:sp>
        <p:nvSpPr>
          <p:cNvPr id="2" name="矩形 1"/>
          <p:cNvSpPr/>
          <p:nvPr userDrawn="1"/>
        </p:nvSpPr>
        <p:spPr>
          <a:xfrm>
            <a:off x="0" y="0"/>
            <a:ext cx="12192000" cy="41563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占位符 3"/>
          <p:cNvSpPr>
            <a:spLocks noGrp="1"/>
          </p:cNvSpPr>
          <p:nvPr>
            <p:ph type="body" sz="quarter" idx="10"/>
          </p:nvPr>
        </p:nvSpPr>
        <p:spPr>
          <a:xfrm>
            <a:off x="1888975" y="2976238"/>
            <a:ext cx="3819097" cy="362708"/>
          </a:xfrm>
          <a:prstGeom prst="rect">
            <a:avLst/>
          </a:prstGeom>
        </p:spPr>
        <p:txBody>
          <a:bodyPr anchor="t"/>
          <a:lstStyle>
            <a:lvl1pPr marL="0" indent="0">
              <a:buNone/>
              <a:defRPr sz="2000" b="0">
                <a:solidFill>
                  <a:schemeClr val="bg1"/>
                </a:solidFill>
              </a:defRPr>
            </a:lvl1pPr>
          </a:lstStyle>
          <a:p>
            <a:pPr lvl="0"/>
            <a:endParaRPr kumimoji="1" lang="zh-CN" altLang="en-US" dirty="0"/>
          </a:p>
        </p:txBody>
      </p:sp>
      <p:sp>
        <p:nvSpPr>
          <p:cNvPr id="4" name="文本占位符 3"/>
          <p:cNvSpPr>
            <a:spLocks noGrp="1"/>
          </p:cNvSpPr>
          <p:nvPr>
            <p:ph type="body" sz="quarter" idx="11" hasCustomPrompt="1"/>
          </p:nvPr>
        </p:nvSpPr>
        <p:spPr>
          <a:xfrm>
            <a:off x="757659" y="2740711"/>
            <a:ext cx="1131316" cy="833761"/>
          </a:xfrm>
          <a:prstGeom prst="rect">
            <a:avLst/>
          </a:prstGeom>
        </p:spPr>
        <p:txBody>
          <a:bodyPr anchor="t"/>
          <a:lstStyle>
            <a:lvl1pPr marL="0" indent="0">
              <a:buNone/>
              <a:defRPr sz="6000" b="1">
                <a:solidFill>
                  <a:schemeClr val="bg1"/>
                </a:solidFill>
              </a:defRPr>
            </a:lvl1pPr>
          </a:lstStyle>
          <a:p>
            <a:pPr lvl="0"/>
            <a:r>
              <a:rPr kumimoji="1" lang="en-US" altLang="zh-CN" smtClean="0"/>
              <a:t>00</a:t>
            </a:r>
            <a:endParaRPr kumimoji="1" lang="zh-CN" altLang="en-US" dirty="0"/>
          </a:p>
        </p:txBody>
      </p:sp>
    </p:spTree>
    <p:extLst>
      <p:ext uri="{BB962C8B-B14F-4D97-AF65-F5344CB8AC3E}">
        <p14:creationId xmlns:p14="http://schemas.microsoft.com/office/powerpoint/2010/main" val="1886374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endParaRPr kumimoji="1" lang="zh-CN" altLang="en-US" dirty="0"/>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smtClean="0"/>
              <a:t>00</a:t>
            </a:r>
            <a:endParaRPr kumimoji="1" lang="zh-CN" altLang="en-US" dirty="0"/>
          </a:p>
        </p:txBody>
      </p:sp>
    </p:spTree>
    <p:extLst>
      <p:ext uri="{BB962C8B-B14F-4D97-AF65-F5344CB8AC3E}">
        <p14:creationId xmlns:p14="http://schemas.microsoft.com/office/powerpoint/2010/main" val="1632621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9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cs typeface="Segoe UI Light"/>
              </a:rPr>
              <a:t>Century Gothic</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573996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4150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7" r:id="rId3"/>
    <p:sldLayoutId id="2147483688" r:id="rId4"/>
    <p:sldLayoutId id="2147483689" r:id="rId5"/>
    <p:sldLayoutId id="2147483684" r:id="rId6"/>
    <p:sldLayoutId id="2147483662" r:id="rId7"/>
    <p:sldLayoutId id="2147483686"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087259"/>
      </p:ext>
    </p:extLst>
  </p:cSld>
  <p:clrMap bg1="lt1" tx1="dk1" bg2="lt2" tx2="dk2" accent1="accent1" accent2="accent2" accent3="accent3" accent4="accent4" accent5="accent5" accent6="accent6" hlink="hlink" folHlink="folHlink"/>
  <p:sldLayoutIdLst>
    <p:sldLayoutId id="2147483680" r:id="rId1"/>
    <p:sldLayoutId id="2147483685" r:id="rId2"/>
    <p:sldLayoutId id="214748368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94.emf"/><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00.tmp"/><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01.tmp"/><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7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8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emf"/><Relationship Id="rId1" Type="http://schemas.openxmlformats.org/officeDocument/2006/relationships/slideLayout" Target="../slideLayouts/slideLayout7.xml"/><Relationship Id="rId4" Type="http://schemas.openxmlformats.org/officeDocument/2006/relationships/image" Target="../media/image89.emf"/></Relationships>
</file>

<file path=ppt/slides/_rels/slide94.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60721" y="2223739"/>
            <a:ext cx="6007237" cy="1270093"/>
          </a:xfrm>
        </p:spPr>
        <p:txBody>
          <a:bodyPr/>
          <a:lstStyle/>
          <a:p>
            <a:r>
              <a:rPr kumimoji="1" lang="en-US" altLang="zh-CN" dirty="0" smtClean="0"/>
              <a:t>SDN</a:t>
            </a:r>
            <a:r>
              <a:rPr kumimoji="1" lang="zh-CN" altLang="en-US" dirty="0" smtClean="0"/>
              <a:t>技术</a:t>
            </a:r>
            <a:r>
              <a:rPr kumimoji="1" lang="zh-CN" altLang="en-US" dirty="0"/>
              <a:t>调查报告</a:t>
            </a:r>
          </a:p>
        </p:txBody>
      </p:sp>
      <p:sp>
        <p:nvSpPr>
          <p:cNvPr id="4" name="文本占位符 3"/>
          <p:cNvSpPr>
            <a:spLocks noGrp="1"/>
          </p:cNvSpPr>
          <p:nvPr>
            <p:ph type="body" sz="quarter" idx="12"/>
          </p:nvPr>
        </p:nvSpPr>
        <p:spPr/>
        <p:txBody>
          <a:bodyPr/>
          <a:lstStyle/>
          <a:p>
            <a:r>
              <a:rPr kumimoji="1" lang="zh-CN" altLang="en-US" sz="1800" dirty="0" smtClean="0"/>
              <a:t>小组成员：</a:t>
            </a:r>
            <a:r>
              <a:rPr kumimoji="1" lang="zh-CN" altLang="en-US" sz="1800" dirty="0"/>
              <a:t>张</a:t>
            </a:r>
            <a:r>
              <a:rPr kumimoji="1" lang="zh-CN" altLang="en-US" sz="1800" dirty="0" smtClean="0"/>
              <a:t>豪、崔浩、钟春蒙、张苏坤</a:t>
            </a:r>
          </a:p>
        </p:txBody>
      </p:sp>
    </p:spTree>
    <p:extLst>
      <p:ext uri="{BB962C8B-B14F-4D97-AF65-F5344CB8AC3E}">
        <p14:creationId xmlns:p14="http://schemas.microsoft.com/office/powerpoint/2010/main" val="113054336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交换链长度计算</a:t>
            </a:r>
            <a:endParaRPr lang="zh-CN" altLang="en-US" dirty="0"/>
          </a:p>
        </p:txBody>
      </p:sp>
      <p:sp>
        <p:nvSpPr>
          <p:cNvPr id="3" name="文本占位符 2"/>
          <p:cNvSpPr>
            <a:spLocks noGrp="1"/>
          </p:cNvSpPr>
          <p:nvPr>
            <p:ph type="body" sz="quarter" idx="11"/>
          </p:nvPr>
        </p:nvSpPr>
        <p:spPr/>
        <p:txBody>
          <a:bodyPr/>
          <a:lstStyle/>
          <a:p>
            <a:r>
              <a:rPr lang="en-US" altLang="zh-CN" dirty="0" smtClean="0"/>
              <a:t>05</a:t>
            </a:r>
            <a:endParaRPr lang="zh-CN" altLang="en-US" dirty="0"/>
          </a:p>
        </p:txBody>
      </p:sp>
      <p:sp>
        <p:nvSpPr>
          <p:cNvPr id="4" name="矩形 3"/>
          <p:cNvSpPr/>
          <p:nvPr/>
        </p:nvSpPr>
        <p:spPr>
          <a:xfrm>
            <a:off x="4557205" y="3056151"/>
            <a:ext cx="6815090" cy="1200329"/>
          </a:xfrm>
          <a:prstGeom prst="rect">
            <a:avLst/>
          </a:prstGeom>
        </p:spPr>
        <p:txBody>
          <a:bodyPr wrap="square">
            <a:spAutoFit/>
          </a:bodyPr>
          <a:lstStyle/>
          <a:p>
            <a:r>
              <a:rPr lang="zh-CN" altLang="en-US" dirty="0" smtClean="0"/>
              <a:t>计算方法每一个规则的交换链长度，可以使用动态规划算法：</a:t>
            </a:r>
            <a:endParaRPr lang="en-US" altLang="zh-CN" dirty="0" smtClean="0"/>
          </a:p>
          <a:p>
            <a:endParaRPr lang="en-US" altLang="zh-CN" dirty="0" smtClean="0"/>
          </a:p>
          <a:p>
            <a:r>
              <a:rPr lang="zh-CN" altLang="en-US" dirty="0" smtClean="0"/>
              <a:t>先给最末尾的（所有优先级最高的）规则</a:t>
            </a:r>
            <a:r>
              <a:rPr lang="zh-CN" altLang="en-US" dirty="0"/>
              <a:t>赋予cost </a:t>
            </a:r>
            <a:r>
              <a:rPr lang="zh-CN" altLang="en-US" dirty="0" smtClean="0"/>
              <a:t>1；</a:t>
            </a:r>
            <a:endParaRPr lang="zh-CN" altLang="en-US" dirty="0"/>
          </a:p>
          <a:p>
            <a:r>
              <a:rPr lang="zh-CN" altLang="en-US" dirty="0" smtClean="0"/>
              <a:t>其他</a:t>
            </a:r>
            <a:r>
              <a:rPr lang="zh-CN" altLang="en-US" dirty="0"/>
              <a:t>规则，找它们交换范围中代价最小的规则+</a:t>
            </a:r>
            <a:r>
              <a:rPr lang="zh-CN" altLang="en-US" dirty="0" smtClean="0"/>
              <a:t>1</a:t>
            </a:r>
            <a:r>
              <a:rPr lang="zh-CN" altLang="en-US" dirty="0"/>
              <a:t>；</a:t>
            </a:r>
          </a:p>
        </p:txBody>
      </p:sp>
      <p:pic>
        <p:nvPicPr>
          <p:cNvPr id="5" name="图片 4"/>
          <p:cNvPicPr>
            <a:picLocks noChangeAspect="1"/>
          </p:cNvPicPr>
          <p:nvPr/>
        </p:nvPicPr>
        <p:blipFill>
          <a:blip r:embed="rId2"/>
          <a:stretch>
            <a:fillRect/>
          </a:stretch>
        </p:blipFill>
        <p:spPr>
          <a:xfrm>
            <a:off x="1347505" y="1232002"/>
            <a:ext cx="5857143" cy="647619"/>
          </a:xfrm>
          <a:prstGeom prst="rect">
            <a:avLst/>
          </a:prstGeom>
        </p:spPr>
      </p:pic>
      <p:pic>
        <p:nvPicPr>
          <p:cNvPr id="6" name="图片 5"/>
          <p:cNvPicPr>
            <a:picLocks noChangeAspect="1"/>
          </p:cNvPicPr>
          <p:nvPr/>
        </p:nvPicPr>
        <p:blipFill>
          <a:blip r:embed="rId3"/>
          <a:stretch>
            <a:fillRect/>
          </a:stretch>
        </p:blipFill>
        <p:spPr>
          <a:xfrm>
            <a:off x="1277308" y="2299913"/>
            <a:ext cx="2304762" cy="3504762"/>
          </a:xfrm>
          <a:prstGeom prst="rect">
            <a:avLst/>
          </a:prstGeom>
        </p:spPr>
      </p:pic>
    </p:spTree>
    <p:extLst>
      <p:ext uri="{BB962C8B-B14F-4D97-AF65-F5344CB8AC3E}">
        <p14:creationId xmlns:p14="http://schemas.microsoft.com/office/powerpoint/2010/main" val="234750897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86691" y="144228"/>
            <a:ext cx="10183763" cy="362708"/>
          </a:xfrm>
        </p:spPr>
        <p:txBody>
          <a:bodyPr/>
          <a:lstStyle/>
          <a:p>
            <a:r>
              <a:rPr lang="en-US" altLang="zh-CN" dirty="0" err="1"/>
              <a:t>RuleTris</a:t>
            </a:r>
            <a:r>
              <a:rPr lang="en-US" altLang="zh-CN" dirty="0"/>
              <a:t> Composition Compiler</a:t>
            </a:r>
            <a:r>
              <a:rPr lang="en-US" altLang="zh-CN" dirty="0" smtClean="0"/>
              <a:t/>
            </a:r>
            <a:br>
              <a:rPr lang="en-US" altLang="zh-CN" dirty="0" smtClean="0"/>
            </a:b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09</a:t>
            </a:r>
            <a:endParaRPr kumimoji="1" lang="zh-CN" altLang="en-US" dirty="0"/>
          </a:p>
        </p:txBody>
      </p:sp>
      <p:sp>
        <p:nvSpPr>
          <p:cNvPr id="4" name="矩形 3"/>
          <p:cNvSpPr/>
          <p:nvPr/>
        </p:nvSpPr>
        <p:spPr>
          <a:xfrm>
            <a:off x="886691" y="671691"/>
            <a:ext cx="9698182" cy="6186309"/>
          </a:xfrm>
          <a:prstGeom prst="rect">
            <a:avLst/>
          </a:prstGeom>
        </p:spPr>
        <p:txBody>
          <a:bodyPr wrap="square">
            <a:spAutoFit/>
          </a:bodyPr>
          <a:lstStyle/>
          <a:p>
            <a:pPr marL="457200" indent="-457200">
              <a:lnSpc>
                <a:spcPct val="150000"/>
              </a:lnSpc>
              <a:buFont typeface="Wingdings" charset="2"/>
              <a:buChar char="n"/>
            </a:pPr>
            <a:r>
              <a:rPr lang="en-US" altLang="zh-CN" sz="2800" dirty="0"/>
              <a:t>A generic composition compiler which </a:t>
            </a:r>
            <a:r>
              <a:rPr lang="en-US" altLang="zh-CN" sz="2800" dirty="0" smtClean="0"/>
              <a:t>features</a:t>
            </a:r>
          </a:p>
          <a:p>
            <a:pPr>
              <a:lnSpc>
                <a:spcPct val="150000"/>
              </a:lnSpc>
            </a:pPr>
            <a:r>
              <a:rPr lang="zh-CN" altLang="en-US" dirty="0" smtClean="0"/>
              <a:t>      我们</a:t>
            </a:r>
            <a:r>
              <a:rPr lang="zh-CN" altLang="en-US" dirty="0"/>
              <a:t>开发了</a:t>
            </a:r>
            <a:r>
              <a:rPr lang="zh-CN" altLang="en-US" b="1" dirty="0"/>
              <a:t>一般依赖保留算法</a:t>
            </a:r>
            <a:r>
              <a:rPr lang="zh-CN" altLang="en-US" dirty="0"/>
              <a:t>，保留</a:t>
            </a:r>
            <a:r>
              <a:rPr lang="en-US" altLang="zh-CN" dirty="0"/>
              <a:t>DAG</a:t>
            </a:r>
            <a:r>
              <a:rPr lang="zh-CN" altLang="en-US" dirty="0" smtClean="0"/>
              <a:t>和流表</a:t>
            </a:r>
            <a:r>
              <a:rPr lang="zh-CN" altLang="en-US" dirty="0"/>
              <a:t>组合。 </a:t>
            </a:r>
            <a:r>
              <a:rPr lang="zh-CN" altLang="en-US" dirty="0" smtClean="0"/>
              <a:t>该</a:t>
            </a:r>
            <a:r>
              <a:rPr lang="zh-CN" altLang="en-US" dirty="0"/>
              <a:t>算法对于采用策略组合（顺序，并行和优先级）的</a:t>
            </a:r>
            <a:r>
              <a:rPr lang="en-US" altLang="zh-CN" dirty="0"/>
              <a:t>SDN</a:t>
            </a:r>
            <a:r>
              <a:rPr lang="zh-CN" altLang="en-US" dirty="0"/>
              <a:t>策略语言是通用的，并且保证产生最小</a:t>
            </a:r>
            <a:r>
              <a:rPr lang="en-US" altLang="zh-CN" dirty="0"/>
              <a:t>DAG</a:t>
            </a:r>
            <a:r>
              <a:rPr lang="zh-CN" altLang="en-US" dirty="0" smtClean="0"/>
              <a:t>。</a:t>
            </a:r>
            <a:endParaRPr lang="en-US" altLang="zh-CN" dirty="0"/>
          </a:p>
          <a:p>
            <a:pPr marL="457200" indent="-457200">
              <a:lnSpc>
                <a:spcPct val="150000"/>
              </a:lnSpc>
              <a:buFont typeface="Wingdings" charset="2"/>
              <a:buChar char="n"/>
            </a:pPr>
            <a:r>
              <a:rPr lang="en-US" altLang="zh-CN" sz="2800" dirty="0"/>
              <a:t>DAG preservation during composition</a:t>
            </a:r>
          </a:p>
          <a:p>
            <a:pPr marL="800089" lvl="1" indent="-342900">
              <a:lnSpc>
                <a:spcPct val="150000"/>
              </a:lnSpc>
              <a:buFont typeface="Arial" charset="0"/>
              <a:buChar char="•"/>
            </a:pPr>
            <a:r>
              <a:rPr lang="en-US" altLang="zh-CN" sz="2400" dirty="0"/>
              <a:t>Parallel</a:t>
            </a:r>
          </a:p>
          <a:p>
            <a:pPr marL="800089" lvl="1" indent="-342900">
              <a:lnSpc>
                <a:spcPct val="150000"/>
              </a:lnSpc>
              <a:buFont typeface="Arial" charset="0"/>
              <a:buChar char="•"/>
            </a:pPr>
            <a:r>
              <a:rPr lang="en-US" altLang="zh-CN" sz="2400" dirty="0" smtClean="0"/>
              <a:t>Sequential</a:t>
            </a:r>
          </a:p>
          <a:p>
            <a:pPr marL="800089" lvl="1" indent="-342900">
              <a:lnSpc>
                <a:spcPct val="150000"/>
              </a:lnSpc>
              <a:buFont typeface="Arial" charset="0"/>
              <a:buChar char="•"/>
            </a:pPr>
            <a:r>
              <a:rPr lang="en-US" altLang="zh-CN" sz="2400" dirty="0" err="1" smtClean="0"/>
              <a:t>prioity</a:t>
            </a:r>
            <a:endParaRPr lang="en-US" altLang="zh-CN" sz="2400" dirty="0"/>
          </a:p>
          <a:p>
            <a:pPr marL="457200" indent="-457200">
              <a:lnSpc>
                <a:spcPct val="150000"/>
              </a:lnSpc>
              <a:buFont typeface="Wingdings" charset="2"/>
              <a:buChar char="n"/>
            </a:pPr>
            <a:r>
              <a:rPr lang="en-US" altLang="zh-CN" sz="2800" dirty="0"/>
              <a:t>Efficient incremental </a:t>
            </a:r>
            <a:r>
              <a:rPr lang="en-US" altLang="zh-CN" sz="2800" dirty="0" smtClean="0"/>
              <a:t>compilation</a:t>
            </a:r>
          </a:p>
          <a:p>
            <a:pPr>
              <a:lnSpc>
                <a:spcPct val="150000"/>
              </a:lnSpc>
            </a:pPr>
            <a:r>
              <a:rPr lang="zh-CN" altLang="en-US" dirty="0" smtClean="0"/>
              <a:t>       我们</a:t>
            </a:r>
            <a:r>
              <a:rPr lang="zh-CN" altLang="en-US" dirty="0"/>
              <a:t>通过逐步编译流表更改来进一步加快编译速度</a:t>
            </a:r>
            <a:r>
              <a:rPr lang="zh-CN" altLang="en-US" dirty="0" smtClean="0"/>
              <a:t>。采用</a:t>
            </a:r>
            <a:r>
              <a:rPr lang="zh-CN" altLang="en-US" dirty="0"/>
              <a:t>渐进式编译技术并开发算法来处理增量</a:t>
            </a:r>
            <a:r>
              <a:rPr lang="en-US" altLang="zh-CN" dirty="0"/>
              <a:t>DAG</a:t>
            </a:r>
            <a:r>
              <a:rPr lang="zh-CN" altLang="en-US" dirty="0"/>
              <a:t>组合</a:t>
            </a:r>
            <a:r>
              <a:rPr lang="zh-CN" altLang="en-US" dirty="0" smtClean="0"/>
              <a:t>。</a:t>
            </a:r>
            <a:endParaRPr lang="en-US" altLang="zh-CN" dirty="0" smtClean="0"/>
          </a:p>
          <a:p>
            <a:pPr>
              <a:lnSpc>
                <a:spcPct val="150000"/>
              </a:lnSpc>
            </a:pPr>
            <a:r>
              <a:rPr lang="zh-CN" altLang="en-US" dirty="0"/>
              <a:t> </a:t>
            </a:r>
            <a:r>
              <a:rPr lang="zh-CN" altLang="en-US" dirty="0" smtClean="0"/>
              <a:t>       </a:t>
            </a:r>
            <a:r>
              <a:rPr lang="en-US" altLang="zh-CN" dirty="0" err="1" smtClean="0"/>
              <a:t>RuleTris</a:t>
            </a:r>
            <a:r>
              <a:rPr lang="zh-CN" altLang="en-US" dirty="0" smtClean="0"/>
              <a:t>可以</a:t>
            </a:r>
            <a:r>
              <a:rPr lang="zh-CN" altLang="en-US" dirty="0"/>
              <a:t>嵌入到</a:t>
            </a:r>
            <a:r>
              <a:rPr lang="en-US" altLang="zh-CN" dirty="0"/>
              <a:t>policy compiler</a:t>
            </a:r>
            <a:r>
              <a:rPr lang="zh-CN" altLang="en-US" dirty="0"/>
              <a:t>中，使那些没有增量感知</a:t>
            </a:r>
            <a:r>
              <a:rPr lang="zh-CN" altLang="en-US" dirty="0" smtClean="0"/>
              <a:t>的应用</a:t>
            </a:r>
            <a:r>
              <a:rPr lang="zh-CN" altLang="en-US" dirty="0"/>
              <a:t>也能用</a:t>
            </a:r>
            <a:r>
              <a:rPr lang="zh-CN" altLang="en-US" dirty="0" smtClean="0"/>
              <a:t>；也可以</a:t>
            </a:r>
            <a:r>
              <a:rPr lang="zh-CN" altLang="en-US" dirty="0"/>
              <a:t>作为</a:t>
            </a:r>
            <a:r>
              <a:rPr lang="en-US" altLang="zh-CN" dirty="0" err="1"/>
              <a:t>sdn</a:t>
            </a:r>
            <a:r>
              <a:rPr lang="zh-CN" altLang="en-US" dirty="0"/>
              <a:t>控制器的一个</a:t>
            </a:r>
            <a:r>
              <a:rPr lang="zh-CN" altLang="en-US" dirty="0" smtClean="0"/>
              <a:t>扩展。</a:t>
            </a:r>
            <a:endParaRPr lang="en-US" altLang="zh-CN" dirty="0"/>
          </a:p>
        </p:txBody>
      </p:sp>
    </p:spTree>
    <p:extLst>
      <p:ext uri="{BB962C8B-B14F-4D97-AF65-F5344CB8AC3E}">
        <p14:creationId xmlns:p14="http://schemas.microsoft.com/office/powerpoint/2010/main" val="27155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99506" y="144227"/>
            <a:ext cx="10183763" cy="362708"/>
          </a:xfrm>
        </p:spPr>
        <p:txBody>
          <a:bodyPr/>
          <a:lstStyle/>
          <a:p>
            <a:r>
              <a:rPr lang="en-US" altLang="zh-CN" dirty="0"/>
              <a:t>DAG preservation </a:t>
            </a:r>
            <a:r>
              <a:rPr lang="en-US" altLang="zh-CN" dirty="0" smtClean="0"/>
              <a:t> </a:t>
            </a:r>
            <a:r>
              <a:rPr lang="en-US" altLang="zh-CN" dirty="0"/>
              <a:t>for Parallel </a:t>
            </a:r>
            <a:r>
              <a:rPr lang="en-US" altLang="zh-CN" dirty="0" smtClean="0"/>
              <a:t> Composition</a:t>
            </a:r>
            <a:r>
              <a:rPr lang="en-US" altLang="zh-CN" dirty="0"/>
              <a:t/>
            </a:r>
            <a:br>
              <a:rPr lang="en-US" altLang="zh-CN" dirty="0"/>
            </a:br>
            <a:endParaRPr kumimoji="1" lang="zh-CN" altLang="en-US" dirty="0"/>
          </a:p>
        </p:txBody>
      </p:sp>
      <p:sp>
        <p:nvSpPr>
          <p:cNvPr id="3" name="文本占位符 2"/>
          <p:cNvSpPr>
            <a:spLocks noGrp="1"/>
          </p:cNvSpPr>
          <p:nvPr>
            <p:ph type="body" sz="quarter" idx="11"/>
          </p:nvPr>
        </p:nvSpPr>
        <p:spPr>
          <a:xfrm>
            <a:off x="161912" y="85346"/>
            <a:ext cx="1405631" cy="480471"/>
          </a:xfrm>
        </p:spPr>
        <p:txBody>
          <a:bodyPr/>
          <a:lstStyle/>
          <a:p>
            <a:r>
              <a:rPr kumimoji="1" lang="en-US" altLang="zh-CN" dirty="0" smtClean="0"/>
              <a:t>10</a:t>
            </a:r>
            <a:endParaRPr kumimoji="1" lang="zh-CN" altLang="en-US" dirty="0"/>
          </a:p>
        </p:txBody>
      </p:sp>
      <p:sp>
        <p:nvSpPr>
          <p:cNvPr id="4" name="矩形 3"/>
          <p:cNvSpPr/>
          <p:nvPr/>
        </p:nvSpPr>
        <p:spPr>
          <a:xfrm>
            <a:off x="864727" y="891441"/>
            <a:ext cx="8985856" cy="1200329"/>
          </a:xfrm>
          <a:prstGeom prst="rect">
            <a:avLst/>
          </a:prstGeom>
        </p:spPr>
        <p:txBody>
          <a:bodyPr wrap="square">
            <a:spAutoFit/>
          </a:bodyPr>
          <a:lstStyle/>
          <a:p>
            <a:pPr marL="285750" indent="-285750">
              <a:lnSpc>
                <a:spcPct val="150000"/>
              </a:lnSpc>
              <a:buFont typeface="Arial" charset="0"/>
              <a:buChar char="•"/>
            </a:pPr>
            <a:r>
              <a:rPr lang="en-US" altLang="zh-CN" sz="2400" dirty="0"/>
              <a:t>Infer dependency relations via </a:t>
            </a:r>
            <a:r>
              <a:rPr lang="en-US" altLang="zh-CN" sz="2400" b="1" i="1" dirty="0"/>
              <a:t>graph cross product</a:t>
            </a:r>
          </a:p>
          <a:p>
            <a:pPr marL="285750" indent="-285750">
              <a:lnSpc>
                <a:spcPct val="150000"/>
              </a:lnSpc>
              <a:buFont typeface="Arial" charset="0"/>
              <a:buChar char="•"/>
            </a:pPr>
            <a:r>
              <a:rPr lang="en-US" altLang="zh-CN" sz="2400" b="1" dirty="0"/>
              <a:t>Then eliminate those with empty match</a:t>
            </a:r>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6132" y="2005906"/>
            <a:ext cx="6841931" cy="45600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8876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75756" y="139284"/>
            <a:ext cx="10183763" cy="362708"/>
          </a:xfrm>
        </p:spPr>
        <p:txBody>
          <a:bodyPr/>
          <a:lstStyle/>
          <a:p>
            <a:r>
              <a:rPr lang="en-US" altLang="zh-CN" dirty="0"/>
              <a:t>DAG preservation </a:t>
            </a:r>
            <a:r>
              <a:rPr lang="en-US" altLang="zh-CN" dirty="0" smtClean="0"/>
              <a:t> </a:t>
            </a:r>
            <a:r>
              <a:rPr lang="en-US" altLang="zh-CN" dirty="0"/>
              <a:t>for Parallel </a:t>
            </a:r>
            <a:r>
              <a:rPr lang="en-US" altLang="zh-CN" dirty="0" smtClean="0"/>
              <a:t> Composition</a:t>
            </a:r>
            <a:r>
              <a:rPr lang="en-US" altLang="zh-CN" dirty="0"/>
              <a:t/>
            </a:r>
            <a:br>
              <a:rPr lang="en-US" altLang="zh-CN" dirty="0"/>
            </a:br>
            <a:endParaRPr kumimoji="1" lang="zh-CN" altLang="en-US" dirty="0"/>
          </a:p>
        </p:txBody>
      </p:sp>
      <p:sp>
        <p:nvSpPr>
          <p:cNvPr id="3" name="文本占位符 2"/>
          <p:cNvSpPr>
            <a:spLocks noGrp="1"/>
          </p:cNvSpPr>
          <p:nvPr>
            <p:ph type="body" sz="quarter" idx="11"/>
          </p:nvPr>
        </p:nvSpPr>
        <p:spPr>
          <a:xfrm>
            <a:off x="161912" y="85346"/>
            <a:ext cx="1405631" cy="480471"/>
          </a:xfrm>
        </p:spPr>
        <p:txBody>
          <a:bodyPr/>
          <a:lstStyle/>
          <a:p>
            <a:r>
              <a:rPr kumimoji="1" lang="en-US" altLang="zh-CN" dirty="0"/>
              <a:t>1</a:t>
            </a:r>
            <a:r>
              <a:rPr kumimoji="1" lang="en-US" altLang="zh-CN" dirty="0" smtClean="0"/>
              <a:t>1</a:t>
            </a:r>
            <a:endParaRPr kumimoji="1" lang="zh-CN" altLang="en-US" dirty="0"/>
          </a:p>
        </p:txBody>
      </p:sp>
      <p:sp>
        <p:nvSpPr>
          <p:cNvPr id="4" name="矩形 3"/>
          <p:cNvSpPr/>
          <p:nvPr/>
        </p:nvSpPr>
        <p:spPr>
          <a:xfrm>
            <a:off x="864726" y="891441"/>
            <a:ext cx="10171573" cy="1200329"/>
          </a:xfrm>
          <a:prstGeom prst="rect">
            <a:avLst/>
          </a:prstGeom>
        </p:spPr>
        <p:txBody>
          <a:bodyPr wrap="square">
            <a:spAutoFit/>
          </a:bodyPr>
          <a:lstStyle/>
          <a:p>
            <a:pPr marL="342900" indent="-342900">
              <a:lnSpc>
                <a:spcPct val="150000"/>
              </a:lnSpc>
              <a:buFont typeface="Arial" charset="0"/>
              <a:buChar char="•"/>
            </a:pPr>
            <a:r>
              <a:rPr lang="en-US" altLang="zh-CN" sz="2400" dirty="0" smtClean="0"/>
              <a:t>Special </a:t>
            </a:r>
            <a:r>
              <a:rPr lang="en-US" altLang="zh-CN" sz="2400" dirty="0"/>
              <a:t>treatment for redundant </a:t>
            </a:r>
            <a:r>
              <a:rPr lang="en-US" altLang="zh-CN" sz="2400" dirty="0" smtClean="0"/>
              <a:t>rules:</a:t>
            </a:r>
          </a:p>
          <a:p>
            <a:pPr marL="342900" indent="-342900">
              <a:lnSpc>
                <a:spcPct val="150000"/>
              </a:lnSpc>
              <a:buFont typeface="Arial" charset="0"/>
              <a:buChar char="•"/>
            </a:pPr>
            <a:r>
              <a:rPr lang="en-US" altLang="zh-CN" sz="2400" dirty="0" smtClean="0"/>
              <a:t>not </a:t>
            </a:r>
            <a:r>
              <a:rPr lang="en-US" altLang="zh-CN" sz="2400" dirty="0"/>
              <a:t>delete but indexes </a:t>
            </a:r>
            <a:r>
              <a:rPr lang="en-US" altLang="zh-CN" sz="2400" dirty="0" smtClean="0"/>
              <a:t>with </a:t>
            </a:r>
            <a:r>
              <a:rPr lang="en-US" altLang="zh-CN" sz="2400" dirty="0"/>
              <a:t>the nested graph data structure</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4670" y="2094271"/>
            <a:ext cx="7848504" cy="47637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7583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91589" y="138199"/>
            <a:ext cx="10183763" cy="362708"/>
          </a:xfrm>
        </p:spPr>
        <p:txBody>
          <a:bodyPr/>
          <a:lstStyle/>
          <a:p>
            <a:r>
              <a:rPr lang="en-US" altLang="zh-CN" dirty="0"/>
              <a:t>DAG Preservation for Sequential </a:t>
            </a:r>
            <a:r>
              <a:rPr lang="en-US" altLang="zh-CN" dirty="0" smtClean="0"/>
              <a:t> Composition</a:t>
            </a:r>
            <a:r>
              <a:rPr lang="en-US" altLang="zh-CN" dirty="0"/>
              <a:t/>
            </a:r>
            <a:br>
              <a:rPr lang="en-US" altLang="zh-CN" dirty="0"/>
            </a:br>
            <a:endParaRPr kumimoji="1" lang="zh-CN" altLang="en-US" dirty="0"/>
          </a:p>
        </p:txBody>
      </p:sp>
      <p:sp>
        <p:nvSpPr>
          <p:cNvPr id="3" name="文本占位符 2"/>
          <p:cNvSpPr>
            <a:spLocks noGrp="1"/>
          </p:cNvSpPr>
          <p:nvPr>
            <p:ph type="body" sz="quarter" idx="11"/>
          </p:nvPr>
        </p:nvSpPr>
        <p:spPr>
          <a:xfrm>
            <a:off x="161912" y="85346"/>
            <a:ext cx="1405631" cy="480471"/>
          </a:xfrm>
        </p:spPr>
        <p:txBody>
          <a:bodyPr/>
          <a:lstStyle/>
          <a:p>
            <a:r>
              <a:rPr kumimoji="1" lang="en-US" altLang="zh-CN" dirty="0"/>
              <a:t>1</a:t>
            </a:r>
            <a:r>
              <a:rPr kumimoji="1" lang="en-US" altLang="zh-CN" dirty="0" smtClean="0"/>
              <a:t>2</a:t>
            </a:r>
            <a:endParaRPr kumimoji="1" lang="zh-CN" altLang="en-US" dirty="0"/>
          </a:p>
        </p:txBody>
      </p:sp>
      <p:sp>
        <p:nvSpPr>
          <p:cNvPr id="4" name="矩形 3"/>
          <p:cNvSpPr/>
          <p:nvPr/>
        </p:nvSpPr>
        <p:spPr>
          <a:xfrm>
            <a:off x="1264722" y="1136843"/>
            <a:ext cx="8985856" cy="461665"/>
          </a:xfrm>
          <a:prstGeom prst="rect">
            <a:avLst/>
          </a:prstGeom>
        </p:spPr>
        <p:txBody>
          <a:bodyPr wrap="square">
            <a:spAutoFit/>
          </a:bodyPr>
          <a:lstStyle/>
          <a:p>
            <a:pPr marL="342900" indent="-342900">
              <a:buFont typeface="Arial" charset="0"/>
              <a:buChar char="•"/>
            </a:pPr>
            <a:r>
              <a:rPr lang="en-US" altLang="zh-CN" sz="2400" b="1" dirty="0" smtClean="0"/>
              <a:t>Also eliminate </a:t>
            </a:r>
            <a:r>
              <a:rPr lang="en-US" altLang="zh-CN" sz="2400" b="1" dirty="0" smtClean="0">
                <a:solidFill>
                  <a:srgbClr val="FF0000"/>
                </a:solidFill>
              </a:rPr>
              <a:t>empty and redundant </a:t>
            </a:r>
            <a:r>
              <a:rPr lang="en-US" altLang="zh-CN" sz="2400" b="1" dirty="0">
                <a:solidFill>
                  <a:srgbClr val="FF0000"/>
                </a:solidFill>
              </a:rPr>
              <a:t>rules</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12" y="2507673"/>
            <a:ext cx="4992985" cy="30645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7655" y="2820323"/>
            <a:ext cx="6691813" cy="24392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6667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69819" y="144227"/>
            <a:ext cx="10183763" cy="362708"/>
          </a:xfrm>
        </p:spPr>
        <p:txBody>
          <a:bodyPr/>
          <a:lstStyle/>
          <a:p>
            <a:r>
              <a:rPr lang="en-US" altLang="zh-CN" dirty="0"/>
              <a:t>DAG Preservation for </a:t>
            </a:r>
            <a:r>
              <a:rPr lang="en-US" altLang="zh-CN" dirty="0" smtClean="0"/>
              <a:t>priority  </a:t>
            </a:r>
            <a:r>
              <a:rPr lang="en-US" altLang="zh-CN" dirty="0"/>
              <a:t>Composition </a:t>
            </a:r>
            <a:br>
              <a:rPr lang="en-US" altLang="zh-CN" dirty="0"/>
            </a:br>
            <a:endParaRPr kumimoji="1" lang="zh-CN" altLang="en-US" dirty="0"/>
          </a:p>
        </p:txBody>
      </p:sp>
      <p:sp>
        <p:nvSpPr>
          <p:cNvPr id="3" name="文本占位符 2"/>
          <p:cNvSpPr>
            <a:spLocks noGrp="1"/>
          </p:cNvSpPr>
          <p:nvPr>
            <p:ph type="body" sz="quarter" idx="11"/>
          </p:nvPr>
        </p:nvSpPr>
        <p:spPr>
          <a:xfrm>
            <a:off x="161912" y="85346"/>
            <a:ext cx="1405631" cy="480471"/>
          </a:xfrm>
        </p:spPr>
        <p:txBody>
          <a:bodyPr/>
          <a:lstStyle/>
          <a:p>
            <a:r>
              <a:rPr kumimoji="1" lang="en-US" altLang="zh-CN" dirty="0"/>
              <a:t>1</a:t>
            </a:r>
            <a:r>
              <a:rPr kumimoji="1" lang="en-US" altLang="zh-CN" dirty="0" smtClean="0"/>
              <a:t>3</a:t>
            </a:r>
            <a:endParaRPr kumimoji="1" lang="zh-CN" altLang="en-US" dirty="0"/>
          </a:p>
        </p:txBody>
      </p:sp>
      <p:pic>
        <p:nvPicPr>
          <p:cNvPr id="9" name="图片 8"/>
          <p:cNvPicPr>
            <a:picLocks noChangeAspect="1"/>
          </p:cNvPicPr>
          <p:nvPr/>
        </p:nvPicPr>
        <p:blipFill>
          <a:blip r:embed="rId2"/>
          <a:stretch>
            <a:fillRect/>
          </a:stretch>
        </p:blipFill>
        <p:spPr>
          <a:xfrm>
            <a:off x="1857869" y="3549022"/>
            <a:ext cx="7607300" cy="2159000"/>
          </a:xfrm>
          <a:prstGeom prst="rect">
            <a:avLst/>
          </a:prstGeom>
        </p:spPr>
      </p:pic>
      <p:sp>
        <p:nvSpPr>
          <p:cNvPr id="4" name="文本框 3"/>
          <p:cNvSpPr txBox="1"/>
          <p:nvPr/>
        </p:nvSpPr>
        <p:spPr>
          <a:xfrm>
            <a:off x="2924231" y="5854592"/>
            <a:ext cx="5474576" cy="369332"/>
          </a:xfrm>
          <a:prstGeom prst="rect">
            <a:avLst/>
          </a:prstGeom>
          <a:noFill/>
        </p:spPr>
        <p:txBody>
          <a:bodyPr wrap="none" rtlCol="0">
            <a:spAutoFit/>
          </a:bodyPr>
          <a:lstStyle/>
          <a:p>
            <a:r>
              <a:rPr lang="zh-CN" altLang="en-US" b="1" dirty="0" smtClean="0"/>
              <a:t>通过找</a:t>
            </a:r>
            <a:r>
              <a:rPr lang="en-US" altLang="zh-CN" b="1" dirty="0" smtClean="0"/>
              <a:t>mega dependency </a:t>
            </a:r>
            <a:r>
              <a:rPr lang="zh-CN" altLang="en-US" b="1" dirty="0" smtClean="0"/>
              <a:t>来将两个表缝合起来。</a:t>
            </a:r>
            <a:endParaRPr lang="zh-CN" altLang="en-US" b="1" dirty="0"/>
          </a:p>
        </p:txBody>
      </p:sp>
      <p:pic>
        <p:nvPicPr>
          <p:cNvPr id="5" name="图片 4"/>
          <p:cNvPicPr>
            <a:picLocks noChangeAspect="1"/>
          </p:cNvPicPr>
          <p:nvPr/>
        </p:nvPicPr>
        <p:blipFill>
          <a:blip r:embed="rId3"/>
          <a:stretch>
            <a:fillRect/>
          </a:stretch>
        </p:blipFill>
        <p:spPr>
          <a:xfrm>
            <a:off x="1857869" y="899298"/>
            <a:ext cx="7071409" cy="2503154"/>
          </a:xfrm>
          <a:prstGeom prst="rect">
            <a:avLst/>
          </a:prstGeom>
        </p:spPr>
      </p:pic>
    </p:spTree>
    <p:extLst>
      <p:ext uri="{BB962C8B-B14F-4D97-AF65-F5344CB8AC3E}">
        <p14:creationId xmlns:p14="http://schemas.microsoft.com/office/powerpoint/2010/main" val="2988769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81694" y="144227"/>
            <a:ext cx="10183763" cy="362708"/>
          </a:xfrm>
        </p:spPr>
        <p:txBody>
          <a:bodyPr/>
          <a:lstStyle/>
          <a:p>
            <a:r>
              <a:rPr lang="en-US" altLang="zh-CN" dirty="0"/>
              <a:t>DAG Preservation for </a:t>
            </a:r>
            <a:r>
              <a:rPr lang="en-US" altLang="zh-CN" dirty="0" smtClean="0"/>
              <a:t>priority  </a:t>
            </a:r>
            <a:r>
              <a:rPr lang="en-US" altLang="zh-CN" dirty="0"/>
              <a:t>Composition </a:t>
            </a:r>
            <a:br>
              <a:rPr lang="en-US" altLang="zh-CN" dirty="0"/>
            </a:br>
            <a:endParaRPr kumimoji="1" lang="zh-CN" altLang="en-US" dirty="0"/>
          </a:p>
        </p:txBody>
      </p:sp>
      <p:sp>
        <p:nvSpPr>
          <p:cNvPr id="3" name="文本占位符 2"/>
          <p:cNvSpPr>
            <a:spLocks noGrp="1"/>
          </p:cNvSpPr>
          <p:nvPr>
            <p:ph type="body" sz="quarter" idx="11"/>
          </p:nvPr>
        </p:nvSpPr>
        <p:spPr>
          <a:xfrm>
            <a:off x="161912" y="85346"/>
            <a:ext cx="1405631" cy="480471"/>
          </a:xfrm>
        </p:spPr>
        <p:txBody>
          <a:bodyPr/>
          <a:lstStyle/>
          <a:p>
            <a:r>
              <a:rPr kumimoji="1" lang="en-US" altLang="zh-CN" dirty="0" smtClean="0"/>
              <a:t>14</a:t>
            </a:r>
            <a:endParaRPr kumimoji="1" lang="zh-CN" altLang="en-US" dirty="0"/>
          </a:p>
        </p:txBody>
      </p:sp>
      <p:pic>
        <p:nvPicPr>
          <p:cNvPr id="6" name="图片 5"/>
          <p:cNvPicPr>
            <a:picLocks noChangeAspect="1"/>
          </p:cNvPicPr>
          <p:nvPr/>
        </p:nvPicPr>
        <p:blipFill rotWithShape="1">
          <a:blip r:embed="rId2"/>
          <a:srcRect t="2129"/>
          <a:stretch/>
        </p:blipFill>
        <p:spPr>
          <a:xfrm>
            <a:off x="2428183" y="1310837"/>
            <a:ext cx="7620000" cy="2075750"/>
          </a:xfrm>
          <a:prstGeom prst="rect">
            <a:avLst/>
          </a:prstGeom>
        </p:spPr>
      </p:pic>
      <p:sp>
        <p:nvSpPr>
          <p:cNvPr id="13" name="矩形 12"/>
          <p:cNvSpPr/>
          <p:nvPr/>
        </p:nvSpPr>
        <p:spPr>
          <a:xfrm>
            <a:off x="1567543" y="3579856"/>
            <a:ext cx="9718078" cy="2862322"/>
          </a:xfrm>
          <a:prstGeom prst="rect">
            <a:avLst/>
          </a:prstGeom>
        </p:spPr>
        <p:txBody>
          <a:bodyPr wrap="square">
            <a:spAutoFit/>
          </a:bodyPr>
          <a:lstStyle/>
          <a:p>
            <a:pPr marL="285750" indent="-285750">
              <a:buFont typeface="Wingdings" panose="05000000000000000000" pitchFamily="2" charset="2"/>
              <a:buChar char="l"/>
            </a:pPr>
            <a:r>
              <a:rPr lang="zh-CN" altLang="en-US" dirty="0" smtClean="0"/>
              <a:t>找</a:t>
            </a:r>
            <a:r>
              <a:rPr lang="en-US" altLang="zh-CN" dirty="0"/>
              <a:t>T2</a:t>
            </a:r>
            <a:r>
              <a:rPr lang="zh-CN" altLang="en-US" dirty="0"/>
              <a:t>中的每个</a:t>
            </a:r>
            <a:r>
              <a:rPr lang="en-US" altLang="zh-CN" dirty="0"/>
              <a:t>sink</a:t>
            </a:r>
            <a:r>
              <a:rPr lang="zh-CN" altLang="en-US" dirty="0"/>
              <a:t>结点到</a:t>
            </a:r>
            <a:r>
              <a:rPr lang="en-US" altLang="zh-CN" dirty="0"/>
              <a:t>T1</a:t>
            </a:r>
            <a:r>
              <a:rPr lang="zh-CN" altLang="en-US" dirty="0"/>
              <a:t>种的每个</a:t>
            </a:r>
            <a:r>
              <a:rPr lang="en-US" altLang="zh-CN" dirty="0"/>
              <a:t>source</a:t>
            </a:r>
            <a:r>
              <a:rPr lang="zh-CN" altLang="en-US" dirty="0"/>
              <a:t>结点，作为试验边。如</a:t>
            </a:r>
            <a:r>
              <a:rPr lang="en-US" altLang="zh-CN" dirty="0"/>
              <a:t>A-&gt;Z,B-&gt;Z</a:t>
            </a:r>
            <a:r>
              <a:rPr lang="en-US" altLang="zh-CN" dirty="0" smtClean="0"/>
              <a:t>;</a:t>
            </a:r>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zh-CN" altLang="en-US" dirty="0" smtClean="0"/>
              <a:t>对于</a:t>
            </a:r>
            <a:r>
              <a:rPr lang="zh-CN" altLang="en-US" dirty="0"/>
              <a:t>每个试验边</a:t>
            </a:r>
            <a:r>
              <a:rPr lang="en-US" altLang="zh-CN" dirty="0"/>
              <a:t>r2-&gt;r1</a:t>
            </a:r>
            <a:r>
              <a:rPr lang="zh-CN" altLang="en-US" dirty="0"/>
              <a:t>，检查两个规则</a:t>
            </a:r>
            <a:r>
              <a:rPr lang="en-US" altLang="zh-CN" dirty="0"/>
              <a:t>r1</a:t>
            </a:r>
            <a:r>
              <a:rPr lang="zh-CN" altLang="en-US" dirty="0"/>
              <a:t>和</a:t>
            </a:r>
            <a:r>
              <a:rPr lang="en-US" altLang="zh-CN" dirty="0"/>
              <a:t>r2</a:t>
            </a:r>
            <a:r>
              <a:rPr lang="zh-CN" altLang="en-US" dirty="0"/>
              <a:t>的匹配是否重叠。如果是，则将边</a:t>
            </a:r>
            <a:r>
              <a:rPr lang="en-US" altLang="zh-CN" dirty="0"/>
              <a:t>r2-&gt;r1</a:t>
            </a:r>
            <a:r>
              <a:rPr lang="zh-CN" altLang="en-US" dirty="0"/>
              <a:t>放入结果</a:t>
            </a:r>
            <a:r>
              <a:rPr lang="en-US" altLang="zh-CN" dirty="0"/>
              <a:t>DAG</a:t>
            </a:r>
            <a:r>
              <a:rPr lang="zh-CN" altLang="en-US" dirty="0"/>
              <a:t>中。 否则，递归地生成试验边</a:t>
            </a:r>
            <a:r>
              <a:rPr lang="zh-CN" altLang="en-US" dirty="0" smtClean="0"/>
              <a:t>：</a:t>
            </a:r>
            <a:endParaRPr lang="en-US" altLang="zh-CN" dirty="0" smtClean="0"/>
          </a:p>
          <a:p>
            <a:endParaRPr lang="en-US" altLang="zh-CN" dirty="0" smtClean="0"/>
          </a:p>
          <a:p>
            <a:r>
              <a:rPr lang="en-US" altLang="zh-CN" dirty="0"/>
              <a:t> </a:t>
            </a:r>
            <a:r>
              <a:rPr lang="en-US" altLang="zh-CN" dirty="0" smtClean="0"/>
              <a:t>   </a:t>
            </a:r>
            <a:r>
              <a:rPr lang="zh-CN" altLang="en-US" dirty="0" smtClean="0"/>
              <a:t>看</a:t>
            </a:r>
            <a:r>
              <a:rPr lang="zh-CN" altLang="en-US" dirty="0"/>
              <a:t>每个</a:t>
            </a:r>
            <a:r>
              <a:rPr lang="en-US" altLang="zh-CN" dirty="0"/>
              <a:t>r2</a:t>
            </a:r>
            <a:r>
              <a:rPr lang="zh-CN" altLang="en-US" dirty="0"/>
              <a:t>结点的前任</a:t>
            </a:r>
            <a:r>
              <a:rPr lang="en-US" altLang="zh-CN" dirty="0"/>
              <a:t>r3</a:t>
            </a:r>
            <a:r>
              <a:rPr lang="zh-CN" altLang="en-US" dirty="0"/>
              <a:t>，如</a:t>
            </a:r>
            <a:r>
              <a:rPr lang="en-US" altLang="zh-CN" dirty="0"/>
              <a:t>A</a:t>
            </a:r>
            <a:r>
              <a:rPr lang="zh-CN" altLang="en-US" dirty="0"/>
              <a:t>的前任</a:t>
            </a:r>
            <a:r>
              <a:rPr lang="en-US" altLang="zh-CN" dirty="0"/>
              <a:t>C,D</a:t>
            </a:r>
            <a:r>
              <a:rPr lang="zh-CN" altLang="en-US" dirty="0"/>
              <a:t>，如果，</a:t>
            </a:r>
            <a:r>
              <a:rPr lang="en-US" altLang="zh-CN" dirty="0"/>
              <a:t>r3</a:t>
            </a:r>
            <a:r>
              <a:rPr lang="zh-CN" altLang="en-US" dirty="0"/>
              <a:t>比</a:t>
            </a:r>
            <a:r>
              <a:rPr lang="en-US" altLang="zh-CN" dirty="0"/>
              <a:t>r2</a:t>
            </a:r>
            <a:r>
              <a:rPr lang="zh-CN" altLang="en-US" dirty="0"/>
              <a:t>更通配，且与</a:t>
            </a:r>
            <a:r>
              <a:rPr lang="en-US" altLang="zh-CN" dirty="0"/>
              <a:t>r1</a:t>
            </a:r>
            <a:r>
              <a:rPr lang="zh-CN" altLang="en-US" dirty="0"/>
              <a:t>重叠，将</a:t>
            </a:r>
            <a:r>
              <a:rPr lang="en-US" altLang="zh-CN" dirty="0"/>
              <a:t>r3-&gt;r1</a:t>
            </a:r>
            <a:r>
              <a:rPr lang="zh-CN" altLang="en-US" dirty="0"/>
              <a:t>加入</a:t>
            </a:r>
            <a:r>
              <a:rPr lang="en-US" altLang="zh-CN" dirty="0"/>
              <a:t>DAG</a:t>
            </a:r>
            <a:r>
              <a:rPr lang="zh-CN" altLang="en-US" dirty="0"/>
              <a:t>中并设为试验边。（</a:t>
            </a:r>
            <a:r>
              <a:rPr lang="en-US" altLang="zh-CN" dirty="0"/>
              <a:t>C-&gt;Z, D-&gt;Z</a:t>
            </a:r>
            <a:r>
              <a:rPr lang="zh-CN" altLang="en-US" dirty="0"/>
              <a:t>）；</a:t>
            </a:r>
          </a:p>
          <a:p>
            <a:r>
              <a:rPr lang="en-US" altLang="zh-CN" dirty="0"/>
              <a:t> </a:t>
            </a:r>
            <a:r>
              <a:rPr lang="en-US" altLang="zh-CN" dirty="0" smtClean="0"/>
              <a:t>   </a:t>
            </a:r>
            <a:r>
              <a:rPr lang="zh-CN" altLang="en-US" dirty="0" smtClean="0"/>
              <a:t>看</a:t>
            </a:r>
            <a:r>
              <a:rPr lang="en-US" altLang="zh-CN" dirty="0"/>
              <a:t>r1</a:t>
            </a:r>
            <a:r>
              <a:rPr lang="zh-CN" altLang="en-US" dirty="0"/>
              <a:t>的后任结点</a:t>
            </a:r>
            <a:r>
              <a:rPr lang="en-US" altLang="zh-CN" dirty="0"/>
              <a:t>r4</a:t>
            </a:r>
            <a:r>
              <a:rPr lang="zh-CN" altLang="en-US" dirty="0"/>
              <a:t>，如</a:t>
            </a:r>
            <a:r>
              <a:rPr lang="en-US" altLang="zh-CN" dirty="0"/>
              <a:t>X,Y</a:t>
            </a:r>
            <a:r>
              <a:rPr lang="zh-CN" altLang="en-US" dirty="0"/>
              <a:t>。如果</a:t>
            </a:r>
            <a:r>
              <a:rPr lang="en-US" altLang="zh-CN" dirty="0"/>
              <a:t>r1</a:t>
            </a:r>
            <a:r>
              <a:rPr lang="zh-CN" altLang="en-US" dirty="0"/>
              <a:t>不必</a:t>
            </a:r>
            <a:r>
              <a:rPr lang="en-US" altLang="zh-CN" dirty="0"/>
              <a:t>r4</a:t>
            </a:r>
            <a:r>
              <a:rPr lang="zh-CN" altLang="en-US" dirty="0"/>
              <a:t>严格通配。（ ）。则把</a:t>
            </a:r>
            <a:r>
              <a:rPr lang="en-US" altLang="zh-CN" dirty="0"/>
              <a:t>r2-&gt;r4</a:t>
            </a:r>
            <a:r>
              <a:rPr lang="zh-CN" altLang="en-US" dirty="0"/>
              <a:t>加入试验边</a:t>
            </a:r>
            <a:r>
              <a:rPr lang="zh-CN" altLang="en-US" dirty="0" smtClean="0"/>
              <a:t>。</a:t>
            </a:r>
            <a:endParaRPr lang="en-US" altLang="zh-CN" dirty="0" smtClean="0"/>
          </a:p>
          <a:p>
            <a:endParaRPr lang="zh-CN" altLang="en-US" dirty="0"/>
          </a:p>
          <a:p>
            <a:pPr marL="285750" indent="-285750">
              <a:buFont typeface="Wingdings" panose="05000000000000000000" pitchFamily="2" charset="2"/>
              <a:buChar char="l"/>
            </a:pPr>
            <a:r>
              <a:rPr lang="zh-CN" altLang="en-US" dirty="0" smtClean="0"/>
              <a:t>递归</a:t>
            </a:r>
            <a:r>
              <a:rPr lang="zh-CN" altLang="en-US" dirty="0"/>
              <a:t>验证每条试验边。</a:t>
            </a:r>
          </a:p>
        </p:txBody>
      </p:sp>
    </p:spTree>
    <p:extLst>
      <p:ext uri="{BB962C8B-B14F-4D97-AF65-F5344CB8AC3E}">
        <p14:creationId xmlns:p14="http://schemas.microsoft.com/office/powerpoint/2010/main" val="348468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49844" y="144227"/>
            <a:ext cx="10183763" cy="362708"/>
          </a:xfrm>
        </p:spPr>
        <p:txBody>
          <a:bodyPr/>
          <a:lstStyle/>
          <a:p>
            <a:r>
              <a:rPr lang="en-US" altLang="zh-CN" dirty="0"/>
              <a:t>Back-end  OPTIMIZER</a:t>
            </a:r>
            <a:br>
              <a:rPr lang="en-US" altLang="zh-CN" dirty="0"/>
            </a:br>
            <a:endParaRPr kumimoji="1" lang="zh-CN" altLang="en-US" dirty="0"/>
          </a:p>
        </p:txBody>
      </p:sp>
      <p:sp>
        <p:nvSpPr>
          <p:cNvPr id="3" name="文本占位符 2"/>
          <p:cNvSpPr>
            <a:spLocks noGrp="1"/>
          </p:cNvSpPr>
          <p:nvPr>
            <p:ph type="body" sz="quarter" idx="11"/>
          </p:nvPr>
        </p:nvSpPr>
        <p:spPr>
          <a:xfrm>
            <a:off x="161912" y="85346"/>
            <a:ext cx="1405631" cy="480471"/>
          </a:xfrm>
        </p:spPr>
        <p:txBody>
          <a:bodyPr/>
          <a:lstStyle/>
          <a:p>
            <a:r>
              <a:rPr kumimoji="1" lang="en-US" altLang="zh-CN" dirty="0"/>
              <a:t>1</a:t>
            </a:r>
            <a:r>
              <a:rPr kumimoji="1" lang="en-US" altLang="zh-CN" dirty="0" smtClean="0"/>
              <a:t>5</a:t>
            </a:r>
            <a:endParaRPr kumimoji="1" lang="zh-CN" altLang="en-US" dirty="0"/>
          </a:p>
        </p:txBody>
      </p:sp>
      <p:sp>
        <p:nvSpPr>
          <p:cNvPr id="7" name="矩形 6"/>
          <p:cNvSpPr/>
          <p:nvPr/>
        </p:nvSpPr>
        <p:spPr>
          <a:xfrm>
            <a:off x="864726" y="867465"/>
            <a:ext cx="9460373" cy="2308324"/>
          </a:xfrm>
          <a:prstGeom prst="rect">
            <a:avLst/>
          </a:prstGeom>
        </p:spPr>
        <p:txBody>
          <a:bodyPr wrap="square">
            <a:spAutoFit/>
          </a:bodyPr>
          <a:lstStyle/>
          <a:p>
            <a:pPr marL="285750" indent="-285750">
              <a:lnSpc>
                <a:spcPct val="150000"/>
              </a:lnSpc>
              <a:buFont typeface="Wingdings" charset="2"/>
              <a:buChar char="l"/>
            </a:pPr>
            <a:r>
              <a:rPr lang="en-US" altLang="zh-CN" sz="2000" dirty="0"/>
              <a:t>Update Scheduler</a:t>
            </a:r>
          </a:p>
          <a:p>
            <a:pPr lvl="1">
              <a:lnSpc>
                <a:spcPct val="150000"/>
              </a:lnSpc>
            </a:pPr>
            <a:r>
              <a:rPr lang="en-US" altLang="zh-CN" dirty="0"/>
              <a:t>Given delta flow table and delta DAG</a:t>
            </a:r>
          </a:p>
          <a:p>
            <a:pPr lvl="1">
              <a:lnSpc>
                <a:spcPct val="150000"/>
              </a:lnSpc>
            </a:pPr>
            <a:r>
              <a:rPr lang="en-US" altLang="zh-CN" dirty="0"/>
              <a:t>Calculate the update schedule with minimum number of TCAM moves</a:t>
            </a:r>
          </a:p>
          <a:p>
            <a:pPr marL="285750" indent="-285750">
              <a:lnSpc>
                <a:spcPct val="150000"/>
              </a:lnSpc>
              <a:buFont typeface="Wingdings" charset="2"/>
              <a:buChar char="l"/>
            </a:pPr>
            <a:r>
              <a:rPr lang="en-US" altLang="zh-CN" sz="2000" dirty="0"/>
              <a:t>Redundancy Eliminator</a:t>
            </a:r>
          </a:p>
          <a:p>
            <a:pPr marL="285750" indent="-285750">
              <a:lnSpc>
                <a:spcPct val="150000"/>
              </a:lnSpc>
              <a:buFont typeface="Wingdings" charset="2"/>
              <a:buChar char="l"/>
            </a:pPr>
            <a:r>
              <a:rPr lang="en-US" altLang="zh-CN" sz="2000" dirty="0" err="1"/>
              <a:t>CacheFlow</a:t>
            </a:r>
            <a:r>
              <a:rPr lang="en-US" altLang="zh-CN" sz="2000" dirty="0"/>
              <a:t> Manager</a:t>
            </a:r>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455" y="3641437"/>
            <a:ext cx="11002796" cy="285634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7267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69819" y="144227"/>
            <a:ext cx="10183763" cy="362708"/>
          </a:xfrm>
        </p:spPr>
        <p:txBody>
          <a:bodyPr/>
          <a:lstStyle/>
          <a:p>
            <a:r>
              <a:rPr lang="en-US" altLang="zh-CN" dirty="0"/>
              <a:t>Back-end  OPTIMIZER</a:t>
            </a:r>
            <a:br>
              <a:rPr lang="en-US" altLang="zh-CN" dirty="0"/>
            </a:br>
            <a:endParaRPr kumimoji="1" lang="zh-CN" altLang="en-US" dirty="0"/>
          </a:p>
        </p:txBody>
      </p:sp>
      <p:sp>
        <p:nvSpPr>
          <p:cNvPr id="3" name="文本占位符 2"/>
          <p:cNvSpPr>
            <a:spLocks noGrp="1"/>
          </p:cNvSpPr>
          <p:nvPr>
            <p:ph type="body" sz="quarter" idx="11"/>
          </p:nvPr>
        </p:nvSpPr>
        <p:spPr>
          <a:xfrm>
            <a:off x="161912" y="85346"/>
            <a:ext cx="1405631" cy="480471"/>
          </a:xfrm>
        </p:spPr>
        <p:txBody>
          <a:bodyPr/>
          <a:lstStyle/>
          <a:p>
            <a:r>
              <a:rPr kumimoji="1" lang="en-US" altLang="zh-CN" dirty="0" smtClean="0"/>
              <a:t>16</a:t>
            </a:r>
            <a:endParaRPr kumimoji="1" lang="zh-CN" altLang="en-US" dirty="0"/>
          </a:p>
        </p:txBody>
      </p:sp>
      <p:sp>
        <p:nvSpPr>
          <p:cNvPr id="4" name="矩形 3"/>
          <p:cNvSpPr/>
          <p:nvPr/>
        </p:nvSpPr>
        <p:spPr>
          <a:xfrm>
            <a:off x="584200" y="1407428"/>
            <a:ext cx="6096000" cy="4154984"/>
          </a:xfrm>
          <a:prstGeom prst="rect">
            <a:avLst/>
          </a:prstGeom>
        </p:spPr>
        <p:txBody>
          <a:bodyPr>
            <a:spAutoFit/>
          </a:bodyPr>
          <a:lstStyle/>
          <a:p>
            <a:pPr marL="342900" indent="-342900">
              <a:lnSpc>
                <a:spcPct val="150000"/>
              </a:lnSpc>
              <a:buFont typeface="Arial" charset="0"/>
              <a:buChar char="•"/>
            </a:pPr>
            <a:r>
              <a:rPr lang="en-US" altLang="zh-CN" sz="2400" dirty="0"/>
              <a:t>Rule </a:t>
            </a:r>
            <a:r>
              <a:rPr lang="en-US" altLang="zh-CN" sz="2400" dirty="0" smtClean="0"/>
              <a:t>Insertion</a:t>
            </a:r>
            <a:endParaRPr lang="en-US" altLang="zh-CN" sz="2400" dirty="0"/>
          </a:p>
          <a:p>
            <a:pPr marL="457200" lvl="1" indent="0">
              <a:buNone/>
            </a:pPr>
            <a:r>
              <a:rPr lang="en-US" altLang="zh-CN" sz="2000" i="1" u="sng" dirty="0"/>
              <a:t>Step 1: </a:t>
            </a:r>
            <a:r>
              <a:rPr lang="en-US" altLang="zh-CN" sz="2000" dirty="0"/>
              <a:t>Find TCAM location range for the inserted </a:t>
            </a:r>
            <a:r>
              <a:rPr lang="en-US" altLang="zh-CN" sz="2000" dirty="0" smtClean="0"/>
              <a:t>rule</a:t>
            </a:r>
            <a:r>
              <a:rPr lang="en-US" altLang="zh-CN" sz="2000" b="1" dirty="0" smtClean="0"/>
              <a:t>(</a:t>
            </a:r>
            <a:r>
              <a:rPr lang="en-US" altLang="zh-CN" sz="2000" b="1" dirty="0" err="1" smtClean="0"/>
              <a:t>eg:d</a:t>
            </a:r>
            <a:r>
              <a:rPr lang="en-US" altLang="zh-CN" sz="2000" b="1" dirty="0" smtClean="0"/>
              <a:t> &amp; e)</a:t>
            </a:r>
            <a:endParaRPr lang="en-US" altLang="zh-CN" sz="2000" b="1" dirty="0"/>
          </a:p>
          <a:p>
            <a:pPr marL="457200" lvl="1" indent="0">
              <a:buNone/>
            </a:pPr>
            <a:r>
              <a:rPr lang="en-US" altLang="zh-CN" sz="2000" i="1" u="sng" dirty="0"/>
              <a:t>Step 2: </a:t>
            </a:r>
            <a:r>
              <a:rPr lang="en-US" altLang="zh-CN" sz="2000" dirty="0"/>
              <a:t>Find nearest upper slot and lower slot</a:t>
            </a:r>
          </a:p>
          <a:p>
            <a:pPr marL="457200" lvl="1" indent="0">
              <a:buNone/>
            </a:pPr>
            <a:r>
              <a:rPr lang="en-US" altLang="zh-CN" sz="2000" i="1" u="sng" dirty="0"/>
              <a:t>Step 3: </a:t>
            </a:r>
            <a:r>
              <a:rPr lang="en-US" altLang="zh-CN" sz="2000" dirty="0"/>
              <a:t>Search for </a:t>
            </a:r>
            <a:r>
              <a:rPr lang="en-US" altLang="zh-CN" sz="2000" b="1" dirty="0"/>
              <a:t>shortest moving chain </a:t>
            </a:r>
            <a:r>
              <a:rPr lang="en-US" altLang="zh-CN" sz="2000" dirty="0"/>
              <a:t>upwards and downwards</a:t>
            </a:r>
          </a:p>
          <a:p>
            <a:pPr marL="457200" lvl="1" indent="0">
              <a:buNone/>
            </a:pPr>
            <a:r>
              <a:rPr lang="en-US" altLang="zh-CN" sz="2000" i="1" u="sng" dirty="0"/>
              <a:t>Step 4: </a:t>
            </a:r>
            <a:r>
              <a:rPr lang="en-US" altLang="zh-CN" sz="2000" dirty="0"/>
              <a:t>Use the shorter path for actual </a:t>
            </a:r>
            <a:r>
              <a:rPr lang="en-US" altLang="zh-CN" sz="2000" dirty="0" smtClean="0"/>
              <a:t>update</a:t>
            </a:r>
          </a:p>
          <a:p>
            <a:pPr marL="457200" lvl="1" indent="0">
              <a:buNone/>
            </a:pPr>
            <a:endParaRPr lang="en-US" altLang="zh-CN" sz="2400" dirty="0"/>
          </a:p>
          <a:p>
            <a:pPr marL="342900" indent="-342900">
              <a:buFont typeface="Arial" charset="0"/>
              <a:buChar char="•"/>
            </a:pPr>
            <a:r>
              <a:rPr lang="en-US" altLang="zh-CN" sz="2400" dirty="0"/>
              <a:t>Shortest Moving Chain Searching</a:t>
            </a:r>
          </a:p>
          <a:p>
            <a:pPr lvl="1"/>
            <a:r>
              <a:rPr lang="en-US" altLang="zh-CN" sz="2000" b="1" dirty="0">
                <a:solidFill>
                  <a:srgbClr val="FF0000"/>
                </a:solidFill>
              </a:rPr>
              <a:t>Dynamic programming</a:t>
            </a:r>
          </a:p>
        </p:txBody>
      </p:sp>
      <p:pic>
        <p:nvPicPr>
          <p:cNvPr id="9" name="Content Placeholder 7"/>
          <p:cNvPicPr>
            <a:picLocks noChangeAspect="1"/>
          </p:cNvPicPr>
          <p:nvPr/>
        </p:nvPicPr>
        <p:blipFill>
          <a:blip r:embed="rId2"/>
          <a:stretch>
            <a:fillRect/>
          </a:stretch>
        </p:blipFill>
        <p:spPr>
          <a:xfrm>
            <a:off x="6680200" y="1407428"/>
            <a:ext cx="4641851" cy="4093944"/>
          </a:xfrm>
          <a:prstGeom prst="rect">
            <a:avLst/>
          </a:prstGeom>
        </p:spPr>
      </p:pic>
    </p:spTree>
    <p:extLst>
      <p:ext uri="{BB962C8B-B14F-4D97-AF65-F5344CB8AC3E}">
        <p14:creationId xmlns:p14="http://schemas.microsoft.com/office/powerpoint/2010/main" val="1564028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57943" y="144227"/>
            <a:ext cx="10183763" cy="362708"/>
          </a:xfrm>
        </p:spPr>
        <p:txBody>
          <a:bodyPr/>
          <a:lstStyle/>
          <a:p>
            <a:r>
              <a:rPr lang="en-US" altLang="zh-CN" dirty="0"/>
              <a:t>Implementation</a:t>
            </a:r>
            <a:br>
              <a:rPr lang="en-US" altLang="zh-CN" dirty="0"/>
            </a:br>
            <a:endParaRPr kumimoji="1" lang="zh-CN" altLang="en-US" dirty="0"/>
          </a:p>
        </p:txBody>
      </p:sp>
      <p:sp>
        <p:nvSpPr>
          <p:cNvPr id="3" name="文本占位符 2"/>
          <p:cNvSpPr>
            <a:spLocks noGrp="1"/>
          </p:cNvSpPr>
          <p:nvPr>
            <p:ph type="body" sz="quarter" idx="11"/>
          </p:nvPr>
        </p:nvSpPr>
        <p:spPr>
          <a:xfrm>
            <a:off x="161912" y="85346"/>
            <a:ext cx="1405631" cy="480471"/>
          </a:xfrm>
        </p:spPr>
        <p:txBody>
          <a:bodyPr/>
          <a:lstStyle/>
          <a:p>
            <a:r>
              <a:rPr kumimoji="1" lang="en-US" altLang="zh-CN" dirty="0" smtClean="0"/>
              <a:t>17</a:t>
            </a:r>
            <a:endParaRPr kumimoji="1" lang="zh-CN" altLang="en-US" dirty="0"/>
          </a:p>
        </p:txBody>
      </p:sp>
      <p:sp>
        <p:nvSpPr>
          <p:cNvPr id="6" name="矩形 5"/>
          <p:cNvSpPr/>
          <p:nvPr/>
        </p:nvSpPr>
        <p:spPr>
          <a:xfrm>
            <a:off x="419100" y="1630740"/>
            <a:ext cx="11772900" cy="3600986"/>
          </a:xfrm>
          <a:prstGeom prst="rect">
            <a:avLst/>
          </a:prstGeom>
        </p:spPr>
        <p:txBody>
          <a:bodyPr wrap="square">
            <a:spAutoFit/>
          </a:bodyPr>
          <a:lstStyle/>
          <a:p>
            <a:pPr marL="342900" indent="-342900">
              <a:lnSpc>
                <a:spcPct val="150000"/>
              </a:lnSpc>
              <a:buFont typeface="Arial" charset="0"/>
              <a:buChar char="•"/>
            </a:pPr>
            <a:r>
              <a:rPr lang="en-US" altLang="zh-CN" sz="2400" b="1" dirty="0" err="1"/>
              <a:t>RuleTris</a:t>
            </a:r>
            <a:r>
              <a:rPr lang="en-US" altLang="zh-CN" sz="2400" b="1" dirty="0"/>
              <a:t> front-end</a:t>
            </a:r>
          </a:p>
          <a:p>
            <a:pPr lvl="1"/>
            <a:r>
              <a:rPr lang="en-US" altLang="zh-CN" sz="2000" dirty="0"/>
              <a:t>Stand-alone composition compiler</a:t>
            </a:r>
          </a:p>
          <a:p>
            <a:pPr lvl="1"/>
            <a:r>
              <a:rPr lang="en-US" altLang="zh-CN" sz="2000" dirty="0"/>
              <a:t>5K lines of Java code</a:t>
            </a:r>
          </a:p>
          <a:p>
            <a:pPr lvl="1"/>
            <a:r>
              <a:rPr lang="en-US" altLang="zh-CN" sz="2000" dirty="0"/>
              <a:t>Interface with open-source </a:t>
            </a:r>
            <a:r>
              <a:rPr lang="en-US" altLang="zh-CN" sz="2000" dirty="0" err="1"/>
              <a:t>Ryu</a:t>
            </a:r>
            <a:r>
              <a:rPr lang="en-US" altLang="zh-CN" sz="2000" dirty="0"/>
              <a:t> controller</a:t>
            </a:r>
          </a:p>
          <a:p>
            <a:pPr marL="342900" indent="-342900">
              <a:lnSpc>
                <a:spcPct val="150000"/>
              </a:lnSpc>
              <a:buFont typeface="Arial" charset="0"/>
              <a:buChar char="•"/>
            </a:pPr>
            <a:r>
              <a:rPr lang="en-US" altLang="zh-CN" sz="2400" b="1" dirty="0" err="1"/>
              <a:t>RuleTris</a:t>
            </a:r>
            <a:r>
              <a:rPr lang="en-US" altLang="zh-CN" sz="2400" b="1" dirty="0"/>
              <a:t> back-end</a:t>
            </a:r>
          </a:p>
          <a:p>
            <a:pPr lvl="1"/>
            <a:r>
              <a:rPr lang="en-US" altLang="zh-CN" sz="2000" dirty="0"/>
              <a:t>Implemented in firmware of an FPGA-based hardware switch, </a:t>
            </a:r>
            <a:r>
              <a:rPr lang="en-US" altLang="zh-CN" sz="2000" i="1" dirty="0" err="1"/>
              <a:t>ONetSwitch</a:t>
            </a:r>
            <a:endParaRPr lang="en-US" altLang="zh-CN" sz="2000" i="1" dirty="0"/>
          </a:p>
          <a:p>
            <a:pPr lvl="1"/>
            <a:r>
              <a:rPr lang="en-US" altLang="zh-CN" sz="2000" dirty="0"/>
              <a:t>3K lines of C code</a:t>
            </a:r>
          </a:p>
          <a:p>
            <a:pPr marL="342900" indent="-342900">
              <a:lnSpc>
                <a:spcPct val="150000"/>
              </a:lnSpc>
              <a:buFont typeface="Arial" charset="0"/>
              <a:buChar char="•"/>
            </a:pPr>
            <a:r>
              <a:rPr lang="en-US" altLang="zh-CN" sz="2400" b="1" dirty="0"/>
              <a:t>Front-end/back-end communication</a:t>
            </a:r>
          </a:p>
          <a:p>
            <a:pPr lvl="1"/>
            <a:r>
              <a:rPr lang="en-US" altLang="zh-CN" sz="2000" dirty="0"/>
              <a:t>Extension to </a:t>
            </a:r>
            <a:r>
              <a:rPr lang="en-US" altLang="zh-CN" sz="2000" dirty="0" err="1"/>
              <a:t>OpenFlow</a:t>
            </a:r>
            <a:r>
              <a:rPr lang="en-US" altLang="zh-CN" sz="2000" dirty="0"/>
              <a:t> protocol for carrying DAG and DAG updates</a:t>
            </a:r>
          </a:p>
        </p:txBody>
      </p:sp>
    </p:spTree>
    <p:extLst>
      <p:ext uri="{BB962C8B-B14F-4D97-AF65-F5344CB8AC3E}">
        <p14:creationId xmlns:p14="http://schemas.microsoft.com/office/powerpoint/2010/main" val="3503702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93569" y="144227"/>
            <a:ext cx="10183763" cy="362708"/>
          </a:xfrm>
        </p:spPr>
        <p:txBody>
          <a:bodyPr/>
          <a:lstStyle/>
          <a:p>
            <a:r>
              <a:rPr lang="en-US" altLang="zh-CN" dirty="0"/>
              <a:t>Evaluation Results</a:t>
            </a:r>
            <a:br>
              <a:rPr lang="en-US" altLang="zh-CN" dirty="0"/>
            </a:br>
            <a:endParaRPr kumimoji="1" lang="zh-CN" altLang="en-US" dirty="0"/>
          </a:p>
        </p:txBody>
      </p:sp>
      <p:sp>
        <p:nvSpPr>
          <p:cNvPr id="3" name="文本占位符 2"/>
          <p:cNvSpPr>
            <a:spLocks noGrp="1"/>
          </p:cNvSpPr>
          <p:nvPr>
            <p:ph type="body" sz="quarter" idx="11"/>
          </p:nvPr>
        </p:nvSpPr>
        <p:spPr>
          <a:xfrm>
            <a:off x="161912" y="85346"/>
            <a:ext cx="1405631" cy="480471"/>
          </a:xfrm>
        </p:spPr>
        <p:txBody>
          <a:bodyPr/>
          <a:lstStyle/>
          <a:p>
            <a:r>
              <a:rPr kumimoji="1" lang="en-US" altLang="zh-CN" dirty="0" smtClean="0"/>
              <a:t>18</a:t>
            </a:r>
            <a:endParaRPr kumimoji="1" lang="zh-CN" altLang="en-US" dirty="0"/>
          </a:p>
        </p:txBody>
      </p:sp>
      <p:pic>
        <p:nvPicPr>
          <p:cNvPr id="6" name="Picture 6" descr="Screen Clipping"/>
          <p:cNvPicPr>
            <a:picLocks noChangeAspect="1"/>
          </p:cNvPicPr>
          <p:nvPr/>
        </p:nvPicPr>
        <p:blipFill rotWithShape="1">
          <a:blip r:embed="rId3">
            <a:extLst>
              <a:ext uri="{28A0092B-C50C-407E-A947-70E740481C1C}">
                <a14:useLocalDpi xmlns:a14="http://schemas.microsoft.com/office/drawing/2010/main" val="0"/>
              </a:ext>
            </a:extLst>
          </a:blip>
          <a:srcRect t="-23782" b="23782"/>
          <a:stretch/>
        </p:blipFill>
        <p:spPr>
          <a:xfrm>
            <a:off x="1278577" y="2872364"/>
            <a:ext cx="9110418" cy="2836902"/>
          </a:xfrm>
          <a:prstGeom prst="rect">
            <a:avLst/>
          </a:prstGeom>
        </p:spPr>
      </p:pic>
      <p:sp>
        <p:nvSpPr>
          <p:cNvPr id="8" name="Content Placeholder 2"/>
          <p:cNvSpPr txBox="1">
            <a:spLocks/>
          </p:cNvSpPr>
          <p:nvPr/>
        </p:nvSpPr>
        <p:spPr>
          <a:xfrm>
            <a:off x="710044" y="1095013"/>
            <a:ext cx="10211955" cy="43513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t>Compare with two priority based approaches</a:t>
            </a:r>
          </a:p>
          <a:p>
            <a:pPr lvl="1"/>
            <a:r>
              <a:rPr lang="en-US" dirty="0" smtClean="0"/>
              <a:t>Baseline</a:t>
            </a:r>
          </a:p>
          <a:p>
            <a:pPr lvl="1"/>
            <a:r>
              <a:rPr lang="en-US" dirty="0" err="1" smtClean="0"/>
              <a:t>CoVisor</a:t>
            </a:r>
            <a:r>
              <a:rPr lang="en-US" dirty="0" smtClean="0"/>
              <a:t> [NSDI 2015]: incremental update</a:t>
            </a:r>
          </a:p>
          <a:p>
            <a:r>
              <a:rPr lang="en-US" b="1" dirty="0" smtClean="0"/>
              <a:t>Experiment 1: Parallel composition</a:t>
            </a:r>
            <a:endParaRPr lang="en-US" b="1" dirty="0"/>
          </a:p>
        </p:txBody>
      </p:sp>
      <p:sp>
        <p:nvSpPr>
          <p:cNvPr id="9" name="TextBox 4"/>
          <p:cNvSpPr txBox="1"/>
          <p:nvPr/>
        </p:nvSpPr>
        <p:spPr>
          <a:xfrm>
            <a:off x="1738308" y="5803595"/>
            <a:ext cx="7607211" cy="461665"/>
          </a:xfrm>
          <a:prstGeom prst="rect">
            <a:avLst/>
          </a:prstGeom>
          <a:noFill/>
        </p:spPr>
        <p:txBody>
          <a:bodyPr wrap="none" rtlCol="0">
            <a:spAutoFit/>
          </a:bodyPr>
          <a:lstStyle/>
          <a:p>
            <a:r>
              <a:rPr lang="en-US" sz="2400" dirty="0" smtClean="0"/>
              <a:t>Rule</a:t>
            </a:r>
            <a:r>
              <a:rPr lang="zh-CN" altLang="en-US" sz="2400" dirty="0" smtClean="0"/>
              <a:t> </a:t>
            </a:r>
            <a:r>
              <a:rPr lang="en-US" altLang="zh-CN" sz="2400" dirty="0" smtClean="0"/>
              <a:t>update</a:t>
            </a:r>
            <a:r>
              <a:rPr lang="zh-CN" altLang="en-US" sz="2400" dirty="0" smtClean="0"/>
              <a:t> </a:t>
            </a:r>
            <a:r>
              <a:rPr lang="en-US" altLang="zh-CN" sz="2400" dirty="0" smtClean="0"/>
              <a:t>overhead</a:t>
            </a:r>
            <a:r>
              <a:rPr lang="zh-CN" altLang="en-US" sz="2400" dirty="0" smtClean="0"/>
              <a:t> </a:t>
            </a:r>
            <a:r>
              <a:rPr lang="en-US" altLang="zh-CN" sz="2400" dirty="0" smtClean="0"/>
              <a:t>of</a:t>
            </a:r>
            <a:r>
              <a:rPr lang="zh-CN" altLang="en-US" sz="2400" dirty="0" smtClean="0"/>
              <a:t> </a:t>
            </a:r>
            <a:r>
              <a:rPr lang="en-US" altLang="zh-CN" sz="2400" dirty="0" smtClean="0"/>
              <a:t>L3-L4</a:t>
            </a:r>
            <a:r>
              <a:rPr lang="zh-CN" altLang="en-US" sz="2400" dirty="0" smtClean="0"/>
              <a:t> </a:t>
            </a:r>
            <a:r>
              <a:rPr lang="en-US" altLang="zh-CN" sz="2400" dirty="0" smtClean="0"/>
              <a:t>monitoring</a:t>
            </a:r>
            <a:r>
              <a:rPr lang="zh-CN" altLang="en-US" sz="2400" dirty="0" smtClean="0"/>
              <a:t> </a:t>
            </a:r>
            <a:r>
              <a:rPr lang="en-US" altLang="zh-CN" sz="2400" dirty="0" smtClean="0"/>
              <a:t>+</a:t>
            </a:r>
            <a:r>
              <a:rPr lang="zh-CN" altLang="en-US" sz="2400" dirty="0" smtClean="0"/>
              <a:t> </a:t>
            </a:r>
            <a:r>
              <a:rPr lang="en-US" altLang="zh-CN" sz="2400" dirty="0" smtClean="0"/>
              <a:t>L3</a:t>
            </a:r>
            <a:r>
              <a:rPr lang="zh-CN" altLang="en-US" sz="2400" dirty="0" smtClean="0"/>
              <a:t> </a:t>
            </a:r>
            <a:r>
              <a:rPr lang="en-US" altLang="zh-CN" sz="2400" dirty="0" smtClean="0"/>
              <a:t>router.</a:t>
            </a:r>
            <a:endParaRPr lang="en-US" sz="2400" dirty="0"/>
          </a:p>
        </p:txBody>
      </p:sp>
    </p:spTree>
    <p:extLst>
      <p:ext uri="{BB962C8B-B14F-4D97-AF65-F5344CB8AC3E}">
        <p14:creationId xmlns:p14="http://schemas.microsoft.com/office/powerpoint/2010/main" val="3795502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TCAM</a:t>
            </a:r>
            <a:r>
              <a:rPr lang="zh-CN" altLang="en-US" dirty="0"/>
              <a:t>规则更新过程</a:t>
            </a:r>
          </a:p>
          <a:p>
            <a:endParaRPr lang="zh-CN" altLang="en-US" dirty="0"/>
          </a:p>
        </p:txBody>
      </p:sp>
      <p:sp>
        <p:nvSpPr>
          <p:cNvPr id="3" name="文本占位符 2"/>
          <p:cNvSpPr>
            <a:spLocks noGrp="1"/>
          </p:cNvSpPr>
          <p:nvPr>
            <p:ph type="body" sz="quarter" idx="11"/>
          </p:nvPr>
        </p:nvSpPr>
        <p:spPr/>
        <p:txBody>
          <a:bodyPr/>
          <a:lstStyle/>
          <a:p>
            <a:r>
              <a:rPr lang="en-US" altLang="zh-CN" dirty="0" smtClean="0"/>
              <a:t>06</a:t>
            </a:r>
            <a:endParaRPr lang="zh-CN" altLang="en-US" dirty="0"/>
          </a:p>
        </p:txBody>
      </p:sp>
      <p:pic>
        <p:nvPicPr>
          <p:cNvPr id="4" name="图片 3"/>
          <p:cNvPicPr>
            <a:picLocks noChangeAspect="1"/>
          </p:cNvPicPr>
          <p:nvPr/>
        </p:nvPicPr>
        <p:blipFill>
          <a:blip r:embed="rId2"/>
          <a:stretch>
            <a:fillRect/>
          </a:stretch>
        </p:blipFill>
        <p:spPr>
          <a:xfrm>
            <a:off x="299659" y="769565"/>
            <a:ext cx="3730803" cy="2969753"/>
          </a:xfrm>
          <a:prstGeom prst="rect">
            <a:avLst/>
          </a:prstGeom>
        </p:spPr>
      </p:pic>
      <p:pic>
        <p:nvPicPr>
          <p:cNvPr id="5" name="图片 4"/>
          <p:cNvPicPr>
            <a:picLocks noChangeAspect="1"/>
          </p:cNvPicPr>
          <p:nvPr/>
        </p:nvPicPr>
        <p:blipFill>
          <a:blip r:embed="rId3"/>
          <a:stretch>
            <a:fillRect/>
          </a:stretch>
        </p:blipFill>
        <p:spPr>
          <a:xfrm>
            <a:off x="299659" y="3739318"/>
            <a:ext cx="3730803" cy="2639580"/>
          </a:xfrm>
          <a:prstGeom prst="rect">
            <a:avLst/>
          </a:prstGeom>
        </p:spPr>
      </p:pic>
      <p:sp>
        <p:nvSpPr>
          <p:cNvPr id="6" name="文本框 8"/>
          <p:cNvSpPr txBox="1"/>
          <p:nvPr/>
        </p:nvSpPr>
        <p:spPr>
          <a:xfrm>
            <a:off x="4927105" y="1259668"/>
            <a:ext cx="6604987" cy="452431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smtClean="0"/>
              <a:t>在交换范围中找具有最短交换链长度的</a:t>
            </a:r>
            <a:r>
              <a:rPr lang="en-US" altLang="zh-CN" dirty="0" smtClean="0"/>
              <a:t>r’</a:t>
            </a:r>
            <a:r>
              <a:rPr lang="zh-CN" altLang="en-US" dirty="0" smtClean="0"/>
              <a:t>，一共有三种策略，分别是</a:t>
            </a:r>
            <a:r>
              <a:rPr lang="en-US" altLang="zh-CN" dirty="0" smtClean="0"/>
              <a:t>full</a:t>
            </a:r>
            <a:r>
              <a:rPr lang="zh-CN" altLang="en-US" dirty="0" smtClean="0"/>
              <a:t>，</a:t>
            </a:r>
            <a:r>
              <a:rPr lang="en-US" altLang="zh-CN" dirty="0" err="1" smtClean="0"/>
              <a:t>bh</a:t>
            </a:r>
            <a:r>
              <a:rPr lang="zh-CN" altLang="en-US" dirty="0" smtClean="0"/>
              <a:t>，</a:t>
            </a:r>
            <a:r>
              <a:rPr lang="en-US" altLang="zh-CN" dirty="0" smtClean="0"/>
              <a:t>down</a:t>
            </a:r>
          </a:p>
          <a:p>
            <a:endParaRPr lang="en-US" altLang="zh-CN" dirty="0"/>
          </a:p>
          <a:p>
            <a:r>
              <a:rPr lang="en-US" altLang="zh-CN" dirty="0" smtClean="0"/>
              <a:t>Full</a:t>
            </a:r>
            <a:r>
              <a:rPr lang="zh-CN" altLang="en-US" dirty="0" smtClean="0"/>
              <a:t>策略：在整个交换范围中找合适的</a:t>
            </a:r>
            <a:r>
              <a:rPr lang="en-US" altLang="zh-CN" dirty="0" smtClean="0"/>
              <a:t>r’</a:t>
            </a:r>
          </a:p>
          <a:p>
            <a:r>
              <a:rPr lang="en-US" altLang="zh-CN" dirty="0" err="1" smtClean="0"/>
              <a:t>Bh</a:t>
            </a:r>
            <a:r>
              <a:rPr lang="zh-CN" altLang="en-US" dirty="0" smtClean="0"/>
              <a:t>策略：将交换范围分成两半，在优先级较高的一半中找</a:t>
            </a:r>
            <a:r>
              <a:rPr lang="en-US" altLang="zh-CN" dirty="0" smtClean="0"/>
              <a:t>r’</a:t>
            </a:r>
          </a:p>
          <a:p>
            <a:r>
              <a:rPr lang="en-US" altLang="zh-CN" dirty="0" smtClean="0"/>
              <a:t>Down</a:t>
            </a:r>
            <a:r>
              <a:rPr lang="zh-CN" altLang="en-US" dirty="0" smtClean="0"/>
              <a:t>策略：直接使用</a:t>
            </a:r>
            <a:r>
              <a:rPr lang="en-US" altLang="zh-CN" dirty="0" smtClean="0"/>
              <a:t>D(r)</a:t>
            </a:r>
            <a:r>
              <a:rPr lang="zh-CN" altLang="en-US" dirty="0" smtClean="0"/>
              <a:t>，也就是交换范围中优先级最高的规则</a:t>
            </a:r>
            <a:endParaRPr lang="en-US" altLang="zh-CN" dirty="0" smtClean="0"/>
          </a:p>
          <a:p>
            <a:endParaRPr lang="en-US" altLang="zh-CN" dirty="0"/>
          </a:p>
          <a:p>
            <a:r>
              <a:rPr lang="en-US" altLang="zh-CN" dirty="0" smtClean="0"/>
              <a:t>Full</a:t>
            </a:r>
            <a:r>
              <a:rPr lang="zh-CN" altLang="en-US" dirty="0" smtClean="0"/>
              <a:t>策略不可行，因为会使得原有的规则顺序不稳定，无法预先计算所有节点的交换链长度</a:t>
            </a:r>
            <a:endParaRPr lang="en-US" altLang="zh-CN" dirty="0" smtClean="0"/>
          </a:p>
          <a:p>
            <a:endParaRPr lang="en-US" altLang="zh-CN" dirty="0"/>
          </a:p>
          <a:p>
            <a:r>
              <a:rPr lang="en-US" altLang="zh-CN" dirty="0" err="1" smtClean="0"/>
              <a:t>Bh</a:t>
            </a:r>
            <a:r>
              <a:rPr lang="zh-CN" altLang="en-US" dirty="0" smtClean="0"/>
              <a:t>策略比目前（</a:t>
            </a:r>
            <a:r>
              <a:rPr lang="en-US" altLang="zh-CN" dirty="0" smtClean="0"/>
              <a:t>2018</a:t>
            </a:r>
            <a:r>
              <a:rPr lang="zh-CN" altLang="en-US" dirty="0" smtClean="0"/>
              <a:t>年）认为的最优算法还要高效，但是计算代价大，无法实际运用</a:t>
            </a:r>
            <a:endParaRPr lang="en-US" altLang="zh-CN" dirty="0" smtClean="0"/>
          </a:p>
          <a:p>
            <a:endParaRPr lang="en-US" altLang="zh-CN" dirty="0"/>
          </a:p>
          <a:p>
            <a:r>
              <a:rPr lang="zh-CN" altLang="en-US" dirty="0" smtClean="0"/>
              <a:t>目前（</a:t>
            </a:r>
            <a:r>
              <a:rPr lang="en-US" altLang="zh-CN" dirty="0" smtClean="0"/>
              <a:t>2018</a:t>
            </a:r>
            <a:r>
              <a:rPr lang="zh-CN" altLang="en-US" dirty="0" smtClean="0"/>
              <a:t>年）认为最优的</a:t>
            </a:r>
            <a:r>
              <a:rPr lang="en-US" altLang="zh-CN" dirty="0" err="1" smtClean="0"/>
              <a:t>TreeCAM</a:t>
            </a:r>
            <a:r>
              <a:rPr lang="zh-CN" altLang="en-US" dirty="0" smtClean="0"/>
              <a:t>算法，就是</a:t>
            </a:r>
            <a:r>
              <a:rPr lang="en-US" altLang="zh-CN" dirty="0" smtClean="0"/>
              <a:t>down</a:t>
            </a:r>
            <a:r>
              <a:rPr lang="zh-CN" altLang="en-US" dirty="0" smtClean="0"/>
              <a:t>策略的一种实现</a:t>
            </a:r>
            <a:endParaRPr lang="en-US" altLang="zh-CN" dirty="0" smtClean="0"/>
          </a:p>
        </p:txBody>
      </p:sp>
    </p:spTree>
    <p:extLst>
      <p:ext uri="{BB962C8B-B14F-4D97-AF65-F5344CB8AC3E}">
        <p14:creationId xmlns:p14="http://schemas.microsoft.com/office/powerpoint/2010/main" val="1612503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69819" y="144227"/>
            <a:ext cx="10183763" cy="362708"/>
          </a:xfrm>
        </p:spPr>
        <p:txBody>
          <a:bodyPr/>
          <a:lstStyle/>
          <a:p>
            <a:r>
              <a:rPr lang="en-US" altLang="zh-CN" dirty="0"/>
              <a:t>Evaluation Results</a:t>
            </a:r>
            <a:br>
              <a:rPr lang="en-US" altLang="zh-CN" dirty="0"/>
            </a:br>
            <a:endParaRPr kumimoji="1" lang="zh-CN" altLang="en-US" dirty="0"/>
          </a:p>
        </p:txBody>
      </p:sp>
      <p:sp>
        <p:nvSpPr>
          <p:cNvPr id="3" name="文本占位符 2"/>
          <p:cNvSpPr>
            <a:spLocks noGrp="1"/>
          </p:cNvSpPr>
          <p:nvPr>
            <p:ph type="body" sz="quarter" idx="11"/>
          </p:nvPr>
        </p:nvSpPr>
        <p:spPr>
          <a:xfrm>
            <a:off x="161912" y="85346"/>
            <a:ext cx="1405631" cy="480471"/>
          </a:xfrm>
        </p:spPr>
        <p:txBody>
          <a:bodyPr/>
          <a:lstStyle/>
          <a:p>
            <a:r>
              <a:rPr kumimoji="1" lang="en-US" altLang="zh-CN" dirty="0" smtClean="0"/>
              <a:t>19</a:t>
            </a:r>
            <a:endParaRPr kumimoji="1" lang="zh-CN" altLang="en-US" dirty="0"/>
          </a:p>
        </p:txBody>
      </p:sp>
      <p:sp>
        <p:nvSpPr>
          <p:cNvPr id="8" name="Content Placeholder 2"/>
          <p:cNvSpPr txBox="1">
            <a:spLocks/>
          </p:cNvSpPr>
          <p:nvPr/>
        </p:nvSpPr>
        <p:spPr>
          <a:xfrm>
            <a:off x="710044" y="1095013"/>
            <a:ext cx="10211955" cy="43513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t>Compare with two priority based approaches</a:t>
            </a:r>
          </a:p>
          <a:p>
            <a:pPr lvl="1"/>
            <a:r>
              <a:rPr lang="en-US" dirty="0" smtClean="0"/>
              <a:t>Baseline</a:t>
            </a:r>
          </a:p>
          <a:p>
            <a:pPr lvl="1"/>
            <a:r>
              <a:rPr lang="en-US" dirty="0" err="1" smtClean="0"/>
              <a:t>CoVisor</a:t>
            </a:r>
            <a:r>
              <a:rPr lang="en-US" dirty="0" smtClean="0"/>
              <a:t> [NSDI 2015]: incremental update</a:t>
            </a:r>
          </a:p>
          <a:p>
            <a:r>
              <a:rPr lang="en-US" altLang="zh-CN" b="1" dirty="0" smtClean="0"/>
              <a:t>Experiment </a:t>
            </a:r>
            <a:r>
              <a:rPr lang="en-US" altLang="zh-CN" b="1" dirty="0"/>
              <a:t>2: Sequential composition</a:t>
            </a:r>
          </a:p>
        </p:txBody>
      </p:sp>
      <p:pic>
        <p:nvPicPr>
          <p:cNvPr id="7" name="Picture 4" descr="Screen Clipping"/>
          <p:cNvPicPr>
            <a:picLocks noChangeAspect="1"/>
          </p:cNvPicPr>
          <p:nvPr/>
        </p:nvPicPr>
        <p:blipFill rotWithShape="1">
          <a:blip r:embed="rId3">
            <a:extLst>
              <a:ext uri="{28A0092B-C50C-407E-A947-70E740481C1C}">
                <a14:useLocalDpi xmlns:a14="http://schemas.microsoft.com/office/drawing/2010/main" val="0"/>
              </a:ext>
            </a:extLst>
          </a:blip>
          <a:srcRect t="-17901" b="17901"/>
          <a:stretch/>
        </p:blipFill>
        <p:spPr>
          <a:xfrm>
            <a:off x="1143000" y="2927933"/>
            <a:ext cx="9144000" cy="2697039"/>
          </a:xfrm>
          <a:prstGeom prst="rect">
            <a:avLst/>
          </a:prstGeom>
        </p:spPr>
      </p:pic>
      <p:sp>
        <p:nvSpPr>
          <p:cNvPr id="10" name="TextBox 5"/>
          <p:cNvSpPr txBox="1"/>
          <p:nvPr/>
        </p:nvSpPr>
        <p:spPr>
          <a:xfrm>
            <a:off x="2004104" y="5608824"/>
            <a:ext cx="6754862" cy="461665"/>
          </a:xfrm>
          <a:prstGeom prst="rect">
            <a:avLst/>
          </a:prstGeom>
          <a:noFill/>
        </p:spPr>
        <p:txBody>
          <a:bodyPr wrap="none" rtlCol="0">
            <a:spAutoFit/>
          </a:bodyPr>
          <a:lstStyle/>
          <a:p>
            <a:r>
              <a:rPr lang="en-US" sz="2400" dirty="0" smtClean="0"/>
              <a:t>Rule</a:t>
            </a:r>
            <a:r>
              <a:rPr lang="zh-CN" altLang="en-US" sz="2400" dirty="0" smtClean="0"/>
              <a:t> </a:t>
            </a:r>
            <a:r>
              <a:rPr lang="en-US" altLang="zh-CN" sz="2400" dirty="0" smtClean="0"/>
              <a:t>update</a:t>
            </a:r>
            <a:r>
              <a:rPr lang="zh-CN" altLang="en-US" sz="2400" dirty="0" smtClean="0"/>
              <a:t> </a:t>
            </a:r>
            <a:r>
              <a:rPr lang="en-US" altLang="zh-CN" sz="2400" dirty="0" smtClean="0"/>
              <a:t>overhead</a:t>
            </a:r>
            <a:r>
              <a:rPr lang="zh-CN" altLang="en-US" sz="2400" dirty="0" smtClean="0"/>
              <a:t> </a:t>
            </a:r>
            <a:r>
              <a:rPr lang="en-US" altLang="zh-CN" sz="2400" dirty="0" smtClean="0"/>
              <a:t>of</a:t>
            </a:r>
            <a:r>
              <a:rPr lang="zh-CN" altLang="en-US" sz="2400" dirty="0" smtClean="0"/>
              <a:t> </a:t>
            </a:r>
            <a:r>
              <a:rPr lang="en-US" altLang="zh-CN" sz="2400" dirty="0" smtClean="0"/>
              <a:t>L3-L4</a:t>
            </a:r>
            <a:r>
              <a:rPr lang="zh-CN" altLang="en-US" sz="2400" dirty="0" smtClean="0"/>
              <a:t> </a:t>
            </a:r>
            <a:r>
              <a:rPr lang="en-US" altLang="zh-CN" sz="2400" dirty="0" smtClean="0"/>
              <a:t>NAT &gt;</a:t>
            </a:r>
            <a:r>
              <a:rPr lang="zh-CN" altLang="en-US" sz="2400" dirty="0" smtClean="0"/>
              <a:t> </a:t>
            </a:r>
            <a:r>
              <a:rPr lang="en-US" altLang="zh-CN" sz="2400" dirty="0" smtClean="0"/>
              <a:t>L3</a:t>
            </a:r>
            <a:r>
              <a:rPr lang="zh-CN" altLang="en-US" sz="2400" dirty="0" smtClean="0"/>
              <a:t> </a:t>
            </a:r>
            <a:r>
              <a:rPr lang="en-US" altLang="zh-CN" sz="2400" dirty="0" smtClean="0"/>
              <a:t>router.</a:t>
            </a:r>
            <a:endParaRPr lang="en-US" sz="2400" dirty="0"/>
          </a:p>
        </p:txBody>
      </p:sp>
    </p:spTree>
    <p:extLst>
      <p:ext uri="{BB962C8B-B14F-4D97-AF65-F5344CB8AC3E}">
        <p14:creationId xmlns:p14="http://schemas.microsoft.com/office/powerpoint/2010/main" val="1336602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90600" y="144227"/>
            <a:ext cx="10183763" cy="362708"/>
          </a:xfrm>
        </p:spPr>
        <p:txBody>
          <a:bodyPr/>
          <a:lstStyle/>
          <a:p>
            <a:r>
              <a:rPr lang="en-US" altLang="zh-CN" dirty="0"/>
              <a:t>Evaluation Results</a:t>
            </a:r>
            <a:br>
              <a:rPr lang="en-US" altLang="zh-CN" dirty="0"/>
            </a:br>
            <a:endParaRPr kumimoji="1" lang="zh-CN" altLang="en-US" dirty="0"/>
          </a:p>
        </p:txBody>
      </p:sp>
      <p:sp>
        <p:nvSpPr>
          <p:cNvPr id="3" name="文本占位符 2"/>
          <p:cNvSpPr>
            <a:spLocks noGrp="1"/>
          </p:cNvSpPr>
          <p:nvPr>
            <p:ph type="body" sz="quarter" idx="11"/>
          </p:nvPr>
        </p:nvSpPr>
        <p:spPr>
          <a:xfrm>
            <a:off x="161912" y="85346"/>
            <a:ext cx="1405631" cy="480471"/>
          </a:xfrm>
        </p:spPr>
        <p:txBody>
          <a:bodyPr/>
          <a:lstStyle/>
          <a:p>
            <a:r>
              <a:rPr kumimoji="1" lang="en-US" altLang="zh-CN" dirty="0" smtClean="0"/>
              <a:t>20</a:t>
            </a:r>
            <a:endParaRPr kumimoji="1" lang="zh-CN" altLang="en-US" dirty="0"/>
          </a:p>
        </p:txBody>
      </p:sp>
      <p:sp>
        <p:nvSpPr>
          <p:cNvPr id="4" name="矩形 3"/>
          <p:cNvSpPr/>
          <p:nvPr/>
        </p:nvSpPr>
        <p:spPr>
          <a:xfrm>
            <a:off x="864726" y="1052036"/>
            <a:ext cx="10597614" cy="1569660"/>
          </a:xfrm>
          <a:prstGeom prst="rect">
            <a:avLst/>
          </a:prstGeom>
        </p:spPr>
        <p:txBody>
          <a:bodyPr wrap="square">
            <a:spAutoFit/>
          </a:bodyPr>
          <a:lstStyle/>
          <a:p>
            <a:r>
              <a:rPr lang="zh-CN" altLang="zh-CN" sz="2400" b="1" dirty="0"/>
              <a:t>对于每规则更新延迟，</a:t>
            </a:r>
            <a:r>
              <a:rPr lang="en-US" altLang="zh-CN" sz="2400" b="1" dirty="0" err="1"/>
              <a:t>RuleTris</a:t>
            </a:r>
            <a:r>
              <a:rPr lang="zh-CN" altLang="zh-CN" sz="2400" b="1" dirty="0"/>
              <a:t>的中位数</a:t>
            </a:r>
            <a:r>
              <a:rPr lang="en-US" altLang="zh-CN" sz="2400" b="1" dirty="0"/>
              <a:t>&lt;12</a:t>
            </a:r>
            <a:r>
              <a:rPr lang="zh-CN" altLang="zh-CN" sz="2400" b="1" dirty="0"/>
              <a:t>毫秒且</a:t>
            </a:r>
            <a:r>
              <a:rPr lang="en-US" altLang="zh-CN" sz="2400" b="1" dirty="0"/>
              <a:t>90%</a:t>
            </a:r>
            <a:r>
              <a:rPr lang="zh-CN" altLang="zh-CN" sz="2400" b="1" dirty="0"/>
              <a:t>的结果小于</a:t>
            </a:r>
            <a:r>
              <a:rPr lang="en-US" altLang="zh-CN" sz="2400" b="1" dirty="0"/>
              <a:t>&lt;15</a:t>
            </a:r>
            <a:r>
              <a:rPr lang="zh-CN" altLang="zh-CN" sz="2400" b="1" dirty="0"/>
              <a:t>毫秒</a:t>
            </a:r>
            <a:r>
              <a:rPr lang="zh-CN" altLang="zh-CN" sz="2400" b="1" dirty="0" smtClean="0"/>
              <a:t>。</a:t>
            </a:r>
            <a:endParaRPr lang="en-US" altLang="zh-CN" sz="2400" b="1" dirty="0" smtClean="0"/>
          </a:p>
          <a:p>
            <a:endParaRPr lang="en-US" altLang="zh-CN" sz="2400" b="1" dirty="0"/>
          </a:p>
          <a:p>
            <a:endParaRPr lang="en-US" altLang="zh-CN" sz="2400" b="1" dirty="0" smtClean="0"/>
          </a:p>
          <a:p>
            <a:r>
              <a:rPr lang="zh-CN" altLang="zh-CN" sz="2400" b="1" dirty="0" smtClean="0"/>
              <a:t>甚至</a:t>
            </a:r>
            <a:r>
              <a:rPr lang="zh-CN" altLang="zh-CN" sz="2400" b="1" dirty="0"/>
              <a:t>超过在同一硬件交换机上部署的</a:t>
            </a:r>
            <a:r>
              <a:rPr lang="en-US" altLang="zh-CN" sz="2400" b="1" dirty="0" err="1"/>
              <a:t>CoVisor</a:t>
            </a:r>
            <a:r>
              <a:rPr lang="zh-CN" altLang="zh-CN" sz="2400" b="1" dirty="0"/>
              <a:t>近</a:t>
            </a:r>
            <a:r>
              <a:rPr lang="en-US" altLang="zh-CN" sz="2400" b="1" dirty="0"/>
              <a:t>20</a:t>
            </a:r>
            <a:r>
              <a:rPr lang="zh-CN" altLang="zh-CN" sz="2400" b="1" dirty="0"/>
              <a:t>倍。</a:t>
            </a:r>
          </a:p>
        </p:txBody>
      </p:sp>
      <p:sp>
        <p:nvSpPr>
          <p:cNvPr id="5" name="矩形 4"/>
          <p:cNvSpPr/>
          <p:nvPr/>
        </p:nvSpPr>
        <p:spPr>
          <a:xfrm>
            <a:off x="864726" y="3574718"/>
            <a:ext cx="10058400" cy="1938992"/>
          </a:xfrm>
          <a:prstGeom prst="rect">
            <a:avLst/>
          </a:prstGeom>
        </p:spPr>
        <p:txBody>
          <a:bodyPr wrap="square">
            <a:spAutoFit/>
          </a:bodyPr>
          <a:lstStyle/>
          <a:p>
            <a:r>
              <a:rPr lang="zh-CN" altLang="en-US" sz="2400" b="1" dirty="0" smtClean="0"/>
              <a:t>优点：</a:t>
            </a:r>
            <a:endParaRPr lang="en-US" altLang="zh-CN" sz="2400" b="1" dirty="0" smtClean="0"/>
          </a:p>
          <a:p>
            <a:pPr marL="342900" indent="-342900">
              <a:buFont typeface="Arial" panose="020B0604020202020204" pitchFamily="34" charset="0"/>
              <a:buChar char="•"/>
            </a:pPr>
            <a:endParaRPr lang="en-US" altLang="zh-CN" sz="2400" b="1" dirty="0"/>
          </a:p>
          <a:p>
            <a:pPr marL="342900" indent="-342900">
              <a:buFont typeface="Arial" panose="020B0604020202020204" pitchFamily="34" charset="0"/>
              <a:buChar char="•"/>
            </a:pPr>
            <a:r>
              <a:rPr lang="en-US" altLang="zh-CN" sz="2400" b="1" dirty="0" smtClean="0"/>
              <a:t>front-end</a:t>
            </a:r>
            <a:r>
              <a:rPr lang="zh-CN" altLang="en-US" sz="2400" b="1" dirty="0"/>
              <a:t>减小了需要移动的规则的数量；</a:t>
            </a:r>
          </a:p>
          <a:p>
            <a:pPr marL="342900" indent="-342900">
              <a:buFont typeface="Arial" panose="020B0604020202020204" pitchFamily="34" charset="0"/>
              <a:buChar char="•"/>
            </a:pPr>
            <a:endParaRPr lang="zh-CN" altLang="en-US" sz="2400" b="1" dirty="0"/>
          </a:p>
          <a:p>
            <a:pPr marL="342900" indent="-342900">
              <a:buFont typeface="Arial" panose="020B0604020202020204" pitchFamily="34" charset="0"/>
              <a:buChar char="•"/>
            </a:pPr>
            <a:r>
              <a:rPr lang="en-US" altLang="zh-CN" sz="2400" b="1" dirty="0"/>
              <a:t>back-end</a:t>
            </a:r>
            <a:r>
              <a:rPr lang="zh-CN" altLang="en-US" sz="2400" b="1" dirty="0"/>
              <a:t>减小了每个规则移动的操作</a:t>
            </a:r>
            <a:endParaRPr lang="en-US" altLang="zh-CN" sz="2400" b="1" dirty="0"/>
          </a:p>
        </p:txBody>
      </p:sp>
    </p:spTree>
    <p:extLst>
      <p:ext uri="{BB962C8B-B14F-4D97-AF65-F5344CB8AC3E}">
        <p14:creationId xmlns:p14="http://schemas.microsoft.com/office/powerpoint/2010/main" val="1589944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smtClean="0"/>
              <a:t>感谢聆听</a:t>
            </a: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《SDN</a:t>
            </a:r>
            <a:r>
              <a:rPr kumimoji="1" lang="zh-CN" altLang="en-US" dirty="0" smtClean="0"/>
              <a:t>技术调查报告</a:t>
            </a:r>
            <a:r>
              <a:rPr kumimoji="1" lang="en-US" altLang="zh-CN" dirty="0" smtClean="0"/>
              <a:t>》</a:t>
            </a:r>
            <a:endParaRPr kumimoji="1" lang="zh-CN" altLang="en-US" dirty="0"/>
          </a:p>
        </p:txBody>
      </p:sp>
      <p:sp>
        <p:nvSpPr>
          <p:cNvPr id="10" name="文本占位符 3"/>
          <p:cNvSpPr txBox="1">
            <a:spLocks/>
          </p:cNvSpPr>
          <p:nvPr/>
        </p:nvSpPr>
        <p:spPr>
          <a:xfrm>
            <a:off x="1113122" y="5399926"/>
            <a:ext cx="5772586" cy="277402"/>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sz="1400" b="0"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1800" smtClean="0"/>
              <a:t>小组成员：张豪、崔浩、钟春蒙、张苏坤</a:t>
            </a:r>
            <a:endParaRPr kumimoji="1" lang="zh-CN" altLang="en-US" sz="1800" dirty="0" smtClean="0"/>
          </a:p>
        </p:txBody>
      </p:sp>
    </p:spTree>
    <p:extLst>
      <p:ext uri="{BB962C8B-B14F-4D97-AF65-F5344CB8AC3E}">
        <p14:creationId xmlns:p14="http://schemas.microsoft.com/office/powerpoint/2010/main" val="185796250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规则集划分</a:t>
            </a:r>
            <a:endParaRPr lang="zh-CN" altLang="en-US" dirty="0"/>
          </a:p>
        </p:txBody>
      </p:sp>
      <p:sp>
        <p:nvSpPr>
          <p:cNvPr id="3" name="文本占位符 2"/>
          <p:cNvSpPr>
            <a:spLocks noGrp="1"/>
          </p:cNvSpPr>
          <p:nvPr>
            <p:ph type="body" sz="quarter" idx="11"/>
          </p:nvPr>
        </p:nvSpPr>
        <p:spPr/>
        <p:txBody>
          <a:bodyPr/>
          <a:lstStyle/>
          <a:p>
            <a:r>
              <a:rPr lang="en-US" altLang="zh-CN" dirty="0" smtClean="0"/>
              <a:t>07</a:t>
            </a:r>
            <a:endParaRPr lang="zh-CN" altLang="en-US" dirty="0"/>
          </a:p>
        </p:txBody>
      </p:sp>
      <p:pic>
        <p:nvPicPr>
          <p:cNvPr id="4" name="图片 3"/>
          <p:cNvPicPr>
            <a:picLocks noChangeAspect="1"/>
          </p:cNvPicPr>
          <p:nvPr/>
        </p:nvPicPr>
        <p:blipFill>
          <a:blip r:embed="rId2"/>
          <a:stretch>
            <a:fillRect/>
          </a:stretch>
        </p:blipFill>
        <p:spPr>
          <a:xfrm>
            <a:off x="376750" y="1321681"/>
            <a:ext cx="6733333" cy="3238095"/>
          </a:xfrm>
          <a:prstGeom prst="rect">
            <a:avLst/>
          </a:prstGeom>
        </p:spPr>
      </p:pic>
      <p:sp>
        <p:nvSpPr>
          <p:cNvPr id="5" name="矩形 4"/>
          <p:cNvSpPr/>
          <p:nvPr/>
        </p:nvSpPr>
        <p:spPr>
          <a:xfrm>
            <a:off x="7495005" y="1690742"/>
            <a:ext cx="4250152" cy="4247317"/>
          </a:xfrm>
          <a:prstGeom prst="rect">
            <a:avLst/>
          </a:prstGeom>
        </p:spPr>
        <p:txBody>
          <a:bodyPr wrap="square">
            <a:spAutoFit/>
          </a:bodyPr>
          <a:lstStyle/>
          <a:p>
            <a:r>
              <a:rPr lang="en-US" altLang="zh-CN" dirty="0" smtClean="0"/>
              <a:t>TCAM</a:t>
            </a:r>
            <a:r>
              <a:rPr lang="zh-CN" altLang="en-US" dirty="0" smtClean="0"/>
              <a:t>更新</a:t>
            </a:r>
            <a:r>
              <a:rPr lang="zh-CN" altLang="en-US" dirty="0"/>
              <a:t>代价高的原因之一</a:t>
            </a:r>
            <a:r>
              <a:rPr lang="zh-CN" altLang="en-US" dirty="0" smtClean="0"/>
              <a:t>，是优先约束</a:t>
            </a:r>
            <a:r>
              <a:rPr lang="zh-CN" altLang="en-US" dirty="0"/>
              <a:t>太</a:t>
            </a:r>
            <a:r>
              <a:rPr lang="zh-CN" altLang="en-US" dirty="0" smtClean="0"/>
              <a:t>多，减少优先约束的一个方法，是划分规则集。</a:t>
            </a:r>
            <a:endParaRPr lang="en-US" altLang="zh-CN" dirty="0" smtClean="0"/>
          </a:p>
          <a:p>
            <a:endParaRPr lang="en-US" altLang="zh-CN" dirty="0"/>
          </a:p>
          <a:p>
            <a:endParaRPr lang="en-US" altLang="zh-CN" dirty="0" smtClean="0"/>
          </a:p>
          <a:p>
            <a:r>
              <a:rPr lang="zh-CN" altLang="en-US" dirty="0" smtClean="0"/>
              <a:t>将一个完整的规则集，划分成若干份，分别存储在不同的</a:t>
            </a:r>
            <a:r>
              <a:rPr lang="en-US" altLang="zh-CN" dirty="0" smtClean="0"/>
              <a:t>TCAM</a:t>
            </a:r>
            <a:r>
              <a:rPr lang="zh-CN" altLang="en-US" dirty="0" smtClean="0"/>
              <a:t>上，然后并行的进行查找，最后在所有查找结果中选择优先级最高的。</a:t>
            </a:r>
            <a:endParaRPr lang="en-US" altLang="zh-CN" dirty="0" smtClean="0"/>
          </a:p>
          <a:p>
            <a:endParaRPr lang="en-US" altLang="zh-CN" dirty="0"/>
          </a:p>
          <a:p>
            <a:endParaRPr lang="en-US" altLang="zh-CN" dirty="0" smtClean="0"/>
          </a:p>
          <a:p>
            <a:r>
              <a:rPr lang="zh-CN" altLang="en-US" dirty="0"/>
              <a:t>如</a:t>
            </a:r>
            <a:r>
              <a:rPr lang="zh-CN" altLang="en-US" dirty="0" smtClean="0"/>
              <a:t>图，如果将</a:t>
            </a:r>
            <a:r>
              <a:rPr lang="en-US" altLang="zh-CN" dirty="0" smtClean="0"/>
              <a:t>r1</a:t>
            </a:r>
            <a:r>
              <a:rPr lang="zh-CN" altLang="en-US" dirty="0" smtClean="0"/>
              <a:t>，</a:t>
            </a:r>
            <a:r>
              <a:rPr lang="en-US" altLang="zh-CN" dirty="0" smtClean="0"/>
              <a:t>r3</a:t>
            </a:r>
            <a:r>
              <a:rPr lang="zh-CN" altLang="en-US" dirty="0" smtClean="0"/>
              <a:t>，</a:t>
            </a:r>
            <a:r>
              <a:rPr lang="en-US" altLang="zh-CN" dirty="0" smtClean="0"/>
              <a:t>r5</a:t>
            </a:r>
            <a:r>
              <a:rPr lang="zh-CN" altLang="en-US" dirty="0" smtClean="0"/>
              <a:t>分为一组，</a:t>
            </a:r>
            <a:r>
              <a:rPr lang="en-US" altLang="zh-CN" dirty="0" smtClean="0"/>
              <a:t>r2</a:t>
            </a:r>
            <a:r>
              <a:rPr lang="zh-CN" altLang="en-US" dirty="0" smtClean="0"/>
              <a:t>，</a:t>
            </a:r>
            <a:r>
              <a:rPr lang="en-US" altLang="zh-CN" dirty="0" smtClean="0"/>
              <a:t>r4</a:t>
            </a:r>
            <a:r>
              <a:rPr lang="zh-CN" altLang="en-US" dirty="0" smtClean="0"/>
              <a:t>，</a:t>
            </a:r>
            <a:r>
              <a:rPr lang="en-US" altLang="zh-CN" dirty="0" smtClean="0"/>
              <a:t>r6</a:t>
            </a:r>
            <a:r>
              <a:rPr lang="zh-CN" altLang="en-US" dirty="0" smtClean="0"/>
              <a:t>分为一组，那么组内的所有规则之间就完全没有优先级关系，可以在</a:t>
            </a:r>
            <a:r>
              <a:rPr lang="en-US" altLang="zh-CN" dirty="0" smtClean="0"/>
              <a:t>O(1)</a:t>
            </a:r>
            <a:r>
              <a:rPr lang="zh-CN" altLang="en-US" dirty="0" smtClean="0"/>
              <a:t>时间内完成插入</a:t>
            </a:r>
            <a:endParaRPr lang="zh-CN" altLang="en-US" dirty="0"/>
          </a:p>
        </p:txBody>
      </p:sp>
    </p:spTree>
    <p:extLst>
      <p:ext uri="{BB962C8B-B14F-4D97-AF65-F5344CB8AC3E}">
        <p14:creationId xmlns:p14="http://schemas.microsoft.com/office/powerpoint/2010/main" val="3871842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规则集划分</a:t>
            </a:r>
            <a:endParaRPr lang="zh-CN" altLang="en-US" dirty="0"/>
          </a:p>
        </p:txBody>
      </p:sp>
      <p:sp>
        <p:nvSpPr>
          <p:cNvPr id="3" name="文本占位符 2"/>
          <p:cNvSpPr>
            <a:spLocks noGrp="1"/>
          </p:cNvSpPr>
          <p:nvPr>
            <p:ph type="body" sz="quarter" idx="11"/>
          </p:nvPr>
        </p:nvSpPr>
        <p:spPr/>
        <p:txBody>
          <a:bodyPr/>
          <a:lstStyle/>
          <a:p>
            <a:r>
              <a:rPr lang="en-US" altLang="zh-CN" dirty="0" smtClean="0"/>
              <a:t>08</a:t>
            </a:r>
            <a:endParaRPr lang="zh-CN" altLang="en-US" dirty="0"/>
          </a:p>
        </p:txBody>
      </p:sp>
      <p:pic>
        <p:nvPicPr>
          <p:cNvPr id="4" name="图片 3"/>
          <p:cNvPicPr>
            <a:picLocks noChangeAspect="1"/>
          </p:cNvPicPr>
          <p:nvPr/>
        </p:nvPicPr>
        <p:blipFill>
          <a:blip r:embed="rId2"/>
          <a:stretch>
            <a:fillRect/>
          </a:stretch>
        </p:blipFill>
        <p:spPr>
          <a:xfrm>
            <a:off x="524302" y="1257625"/>
            <a:ext cx="6438095" cy="2247619"/>
          </a:xfrm>
          <a:prstGeom prst="rect">
            <a:avLst/>
          </a:prstGeom>
        </p:spPr>
      </p:pic>
      <p:sp>
        <p:nvSpPr>
          <p:cNvPr id="5" name="矩形 4"/>
          <p:cNvSpPr/>
          <p:nvPr/>
        </p:nvSpPr>
        <p:spPr>
          <a:xfrm>
            <a:off x="1094911" y="4290094"/>
            <a:ext cx="9371861" cy="1477328"/>
          </a:xfrm>
          <a:prstGeom prst="rect">
            <a:avLst/>
          </a:prstGeom>
        </p:spPr>
        <p:txBody>
          <a:bodyPr wrap="square">
            <a:spAutoFit/>
          </a:bodyPr>
          <a:lstStyle/>
          <a:p>
            <a:r>
              <a:rPr lang="zh-CN" altLang="en-US" dirty="0" smtClean="0"/>
              <a:t>将规则集进行二分时，可以使用黑白划分方法：</a:t>
            </a:r>
            <a:endParaRPr lang="en-US" altLang="zh-CN" dirty="0" smtClean="0"/>
          </a:p>
          <a:p>
            <a:endParaRPr lang="en-US" altLang="zh-CN" dirty="0" smtClean="0"/>
          </a:p>
          <a:p>
            <a:r>
              <a:rPr lang="zh-CN" altLang="en-US" dirty="0" smtClean="0"/>
              <a:t>制作一个</a:t>
            </a:r>
            <a:r>
              <a:rPr lang="en-US" altLang="zh-CN" dirty="0" err="1"/>
              <a:t>Hasse</a:t>
            </a:r>
            <a:r>
              <a:rPr lang="en-US" altLang="zh-CN" dirty="0"/>
              <a:t> diagram </a:t>
            </a:r>
            <a:r>
              <a:rPr lang="zh-CN" altLang="en-US" dirty="0" smtClean="0"/>
              <a:t>，节点代表规则，边从低优先级节点</a:t>
            </a:r>
            <a:r>
              <a:rPr lang="zh-CN" altLang="en-US" dirty="0"/>
              <a:t>指向</a:t>
            </a:r>
            <a:r>
              <a:rPr lang="zh-CN" altLang="en-US" dirty="0" smtClean="0"/>
              <a:t>紧邻的高优先级节点</a:t>
            </a:r>
            <a:endParaRPr lang="en-US" altLang="zh-CN" dirty="0" smtClean="0"/>
          </a:p>
          <a:p>
            <a:endParaRPr lang="en-US" altLang="zh-CN" dirty="0"/>
          </a:p>
          <a:p>
            <a:r>
              <a:rPr lang="zh-CN" altLang="en-US" dirty="0" smtClean="0"/>
              <a:t>给</a:t>
            </a:r>
            <a:r>
              <a:rPr lang="zh-CN" altLang="en-US" dirty="0"/>
              <a:t>根</a:t>
            </a:r>
            <a:r>
              <a:rPr lang="zh-CN" altLang="en-US" dirty="0" smtClean="0"/>
              <a:t>节点涂黑色</a:t>
            </a:r>
            <a:r>
              <a:rPr lang="zh-CN" altLang="en-US" dirty="0"/>
              <a:t>，其他节点与它的大多数父亲</a:t>
            </a:r>
            <a:r>
              <a:rPr lang="zh-CN" altLang="en-US" dirty="0" smtClean="0"/>
              <a:t>节点（多数投票）的</a:t>
            </a:r>
            <a:r>
              <a:rPr lang="zh-CN" altLang="en-US" dirty="0"/>
              <a:t>颜色相反</a:t>
            </a:r>
          </a:p>
        </p:txBody>
      </p:sp>
    </p:spTree>
    <p:extLst>
      <p:ext uri="{BB962C8B-B14F-4D97-AF65-F5344CB8AC3E}">
        <p14:creationId xmlns:p14="http://schemas.microsoft.com/office/powerpoint/2010/main" val="2548014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效果分析</a:t>
            </a:r>
            <a:endParaRPr lang="zh-CN" altLang="en-US" dirty="0"/>
          </a:p>
        </p:txBody>
      </p:sp>
      <p:sp>
        <p:nvSpPr>
          <p:cNvPr id="3" name="文本占位符 2"/>
          <p:cNvSpPr>
            <a:spLocks noGrp="1"/>
          </p:cNvSpPr>
          <p:nvPr>
            <p:ph type="body" sz="quarter" idx="11"/>
          </p:nvPr>
        </p:nvSpPr>
        <p:spPr/>
        <p:txBody>
          <a:bodyPr/>
          <a:lstStyle/>
          <a:p>
            <a:r>
              <a:rPr lang="en-US" altLang="zh-CN" dirty="0" smtClean="0"/>
              <a:t>09</a:t>
            </a:r>
            <a:endParaRPr lang="zh-CN" altLang="en-US" dirty="0"/>
          </a:p>
        </p:txBody>
      </p:sp>
      <p:pic>
        <p:nvPicPr>
          <p:cNvPr id="4" name="图片 3"/>
          <p:cNvPicPr>
            <a:picLocks noChangeAspect="1"/>
          </p:cNvPicPr>
          <p:nvPr/>
        </p:nvPicPr>
        <p:blipFill>
          <a:blip r:embed="rId2"/>
          <a:stretch>
            <a:fillRect/>
          </a:stretch>
        </p:blipFill>
        <p:spPr>
          <a:xfrm>
            <a:off x="474819" y="1420428"/>
            <a:ext cx="9189270" cy="4532170"/>
          </a:xfrm>
          <a:prstGeom prst="rect">
            <a:avLst/>
          </a:prstGeom>
        </p:spPr>
      </p:pic>
      <p:sp>
        <p:nvSpPr>
          <p:cNvPr id="5" name="矩形 4"/>
          <p:cNvSpPr/>
          <p:nvPr/>
        </p:nvSpPr>
        <p:spPr>
          <a:xfrm>
            <a:off x="9664089" y="1848735"/>
            <a:ext cx="2260847" cy="1477328"/>
          </a:xfrm>
          <a:prstGeom prst="rect">
            <a:avLst/>
          </a:prstGeom>
        </p:spPr>
        <p:txBody>
          <a:bodyPr wrap="square">
            <a:spAutoFit/>
          </a:bodyPr>
          <a:lstStyle/>
          <a:p>
            <a:r>
              <a:rPr lang="en-US" altLang="zh-CN" dirty="0" smtClean="0"/>
              <a:t>BW split</a:t>
            </a:r>
            <a:r>
              <a:rPr lang="zh-CN" altLang="en-US" dirty="0" smtClean="0"/>
              <a:t>在</a:t>
            </a:r>
            <a:endParaRPr lang="en-US" altLang="zh-CN" dirty="0" smtClean="0"/>
          </a:p>
          <a:p>
            <a:r>
              <a:rPr lang="zh-CN" altLang="en-US" dirty="0" smtClean="0"/>
              <a:t>平均更新代价</a:t>
            </a:r>
            <a:endParaRPr lang="en-US" altLang="zh-CN" dirty="0" smtClean="0"/>
          </a:p>
          <a:p>
            <a:r>
              <a:rPr lang="zh-CN" altLang="en-US" dirty="0" smtClean="0"/>
              <a:t>和</a:t>
            </a:r>
            <a:endParaRPr lang="en-US" altLang="zh-CN" dirty="0" smtClean="0"/>
          </a:p>
          <a:p>
            <a:r>
              <a:rPr lang="en-US" altLang="zh-CN" dirty="0" smtClean="0"/>
              <a:t>TCAM</a:t>
            </a:r>
            <a:r>
              <a:rPr lang="zh-CN" altLang="en-US" dirty="0" smtClean="0"/>
              <a:t>空间使用上，都比</a:t>
            </a:r>
            <a:r>
              <a:rPr lang="en-US" altLang="zh-CN" dirty="0" err="1" smtClean="0"/>
              <a:t>TreeCAM</a:t>
            </a:r>
            <a:r>
              <a:rPr lang="zh-CN" altLang="en-US" dirty="0" smtClean="0"/>
              <a:t>要好</a:t>
            </a:r>
            <a:endParaRPr lang="zh-CN" altLang="en-US" dirty="0"/>
          </a:p>
        </p:txBody>
      </p:sp>
    </p:spTree>
    <p:extLst>
      <p:ext uri="{BB962C8B-B14F-4D97-AF65-F5344CB8AC3E}">
        <p14:creationId xmlns:p14="http://schemas.microsoft.com/office/powerpoint/2010/main" val="3628020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888974" y="2976238"/>
            <a:ext cx="9434203" cy="689908"/>
          </a:xfrm>
        </p:spPr>
        <p:txBody>
          <a:bodyPr/>
          <a:lstStyle/>
          <a:p>
            <a:r>
              <a:rPr lang="en-US" altLang="zh-CN" sz="2400" dirty="0"/>
              <a:t>Fast Lookup Is Not Enough: Towards Efficient and Scalable Flow Entry Updates for TCAM-based </a:t>
            </a:r>
            <a:r>
              <a:rPr lang="en-US" altLang="zh-CN" sz="2400" dirty="0" err="1"/>
              <a:t>OpenFlow</a:t>
            </a:r>
            <a:r>
              <a:rPr lang="en-US" altLang="zh-CN" sz="2400" dirty="0"/>
              <a:t> Switches </a:t>
            </a:r>
          </a:p>
        </p:txBody>
      </p:sp>
      <p:sp>
        <p:nvSpPr>
          <p:cNvPr id="3" name="文本占位符 2"/>
          <p:cNvSpPr>
            <a:spLocks noGrp="1"/>
          </p:cNvSpPr>
          <p:nvPr>
            <p:ph type="body" sz="quarter" idx="11"/>
          </p:nvPr>
        </p:nvSpPr>
        <p:spPr/>
        <p:txBody>
          <a:bodyPr/>
          <a:lstStyle/>
          <a:p>
            <a:r>
              <a:rPr kumimoji="1" lang="en-US" altLang="zh-CN" dirty="0" smtClean="0"/>
              <a:t>02</a:t>
            </a:r>
            <a:endParaRPr kumimoji="1" lang="zh-CN" altLang="en-US" dirty="0"/>
          </a:p>
        </p:txBody>
      </p:sp>
    </p:spTree>
    <p:extLst>
      <p:ext uri="{BB962C8B-B14F-4D97-AF65-F5344CB8AC3E}">
        <p14:creationId xmlns:p14="http://schemas.microsoft.com/office/powerpoint/2010/main" val="119323844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TCAM</a:t>
            </a:r>
            <a:r>
              <a:rPr lang="zh-CN" altLang="en-US" dirty="0" smtClean="0"/>
              <a:t>表项更新算法</a:t>
            </a:r>
            <a:r>
              <a:rPr lang="en-US" altLang="zh-CN" b="0" dirty="0" err="1"/>
              <a:t>FastRule</a:t>
            </a:r>
            <a:r>
              <a:rPr lang="en-US" altLang="zh-CN" dirty="0"/>
              <a:t> </a:t>
            </a:r>
            <a:endParaRPr lang="zh-CN" altLang="en-US" dirty="0"/>
          </a:p>
        </p:txBody>
      </p:sp>
      <p:sp>
        <p:nvSpPr>
          <p:cNvPr id="3" name="文本占位符 2"/>
          <p:cNvSpPr>
            <a:spLocks noGrp="1"/>
          </p:cNvSpPr>
          <p:nvPr>
            <p:ph type="body" sz="quarter" idx="11"/>
          </p:nvPr>
        </p:nvSpPr>
        <p:spPr/>
        <p:txBody>
          <a:bodyPr/>
          <a:lstStyle/>
          <a:p>
            <a:r>
              <a:rPr lang="en-US" altLang="zh-CN" dirty="0" smtClean="0"/>
              <a:t>01</a:t>
            </a:r>
            <a:endParaRPr lang="zh-CN" altLang="en-US" dirty="0"/>
          </a:p>
        </p:txBody>
      </p:sp>
      <p:grpSp>
        <p:nvGrpSpPr>
          <p:cNvPr id="4" name="组 6"/>
          <p:cNvGrpSpPr/>
          <p:nvPr/>
        </p:nvGrpSpPr>
        <p:grpSpPr>
          <a:xfrm>
            <a:off x="504867" y="1475928"/>
            <a:ext cx="462708" cy="462706"/>
            <a:chOff x="5905041" y="2016087"/>
            <a:chExt cx="2060154" cy="2060154"/>
          </a:xfrm>
        </p:grpSpPr>
        <p:sp>
          <p:nvSpPr>
            <p:cNvPr id="5" name="同心圆 4"/>
            <p:cNvSpPr/>
            <p:nvPr/>
          </p:nvSpPr>
          <p:spPr>
            <a:xfrm>
              <a:off x="5905041" y="2016087"/>
              <a:ext cx="2060154" cy="2060154"/>
            </a:xfrm>
            <a:prstGeom prst="donut">
              <a:avLst>
                <a:gd name="adj" fmla="val 4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 name="L 形 5"/>
            <p:cNvSpPr/>
            <p:nvPr/>
          </p:nvSpPr>
          <p:spPr>
            <a:xfrm rot="18900000">
              <a:off x="6318173" y="2553833"/>
              <a:ext cx="1233889" cy="661011"/>
            </a:xfrm>
            <a:prstGeom prst="corner">
              <a:avLst>
                <a:gd name="adj1" fmla="val 16222"/>
                <a:gd name="adj2" fmla="val 149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7" name="组 10"/>
          <p:cNvGrpSpPr/>
          <p:nvPr/>
        </p:nvGrpSpPr>
        <p:grpSpPr>
          <a:xfrm>
            <a:off x="504867" y="3089332"/>
            <a:ext cx="462708" cy="462706"/>
            <a:chOff x="5905041" y="2016087"/>
            <a:chExt cx="2060154" cy="2060154"/>
          </a:xfrm>
        </p:grpSpPr>
        <p:sp>
          <p:nvSpPr>
            <p:cNvPr id="8" name="同心圆 7"/>
            <p:cNvSpPr/>
            <p:nvPr/>
          </p:nvSpPr>
          <p:spPr>
            <a:xfrm>
              <a:off x="5905041" y="2016087"/>
              <a:ext cx="2060154" cy="2060154"/>
            </a:xfrm>
            <a:prstGeom prst="donut">
              <a:avLst>
                <a:gd name="adj" fmla="val 4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9" name="L 形 8"/>
            <p:cNvSpPr/>
            <p:nvPr/>
          </p:nvSpPr>
          <p:spPr>
            <a:xfrm rot="18900000">
              <a:off x="6318173" y="2553833"/>
              <a:ext cx="1233889" cy="661011"/>
            </a:xfrm>
            <a:prstGeom prst="corner">
              <a:avLst>
                <a:gd name="adj1" fmla="val 16222"/>
                <a:gd name="adj2" fmla="val 149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0" name="组 15"/>
          <p:cNvGrpSpPr/>
          <p:nvPr/>
        </p:nvGrpSpPr>
        <p:grpSpPr>
          <a:xfrm>
            <a:off x="504867" y="4727338"/>
            <a:ext cx="462708" cy="462706"/>
            <a:chOff x="5905041" y="2016087"/>
            <a:chExt cx="2060154" cy="2060154"/>
          </a:xfrm>
        </p:grpSpPr>
        <p:sp>
          <p:nvSpPr>
            <p:cNvPr id="11" name="同心圆 10"/>
            <p:cNvSpPr/>
            <p:nvPr/>
          </p:nvSpPr>
          <p:spPr>
            <a:xfrm>
              <a:off x="5905041" y="2016087"/>
              <a:ext cx="2060154" cy="2060154"/>
            </a:xfrm>
            <a:prstGeom prst="donut">
              <a:avLst>
                <a:gd name="adj" fmla="val 4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2" name="L 形 11"/>
            <p:cNvSpPr/>
            <p:nvPr/>
          </p:nvSpPr>
          <p:spPr>
            <a:xfrm rot="18900000">
              <a:off x="6318173" y="2553833"/>
              <a:ext cx="1233889" cy="661011"/>
            </a:xfrm>
            <a:prstGeom prst="corner">
              <a:avLst>
                <a:gd name="adj1" fmla="val 16222"/>
                <a:gd name="adj2" fmla="val 149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sp>
        <p:nvSpPr>
          <p:cNvPr id="13" name="文本框 8"/>
          <p:cNvSpPr txBox="1"/>
          <p:nvPr/>
        </p:nvSpPr>
        <p:spPr>
          <a:xfrm>
            <a:off x="1189692" y="1361803"/>
            <a:ext cx="10384332" cy="9233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smtClean="0"/>
              <a:t>标题：</a:t>
            </a:r>
            <a:endParaRPr lang="en-US" altLang="zh-CN" dirty="0" smtClean="0"/>
          </a:p>
          <a:p>
            <a:r>
              <a:rPr lang="en-US" altLang="zh-CN" dirty="0"/>
              <a:t>Fast Lookup Is Not Enough: Towards Efficient and </a:t>
            </a:r>
            <a:r>
              <a:rPr lang="en-US" altLang="zh-CN" dirty="0" smtClean="0"/>
              <a:t>Scalable Flow </a:t>
            </a:r>
            <a:r>
              <a:rPr lang="en-US" altLang="zh-CN" dirty="0"/>
              <a:t>Entry Updates for TCAM-based </a:t>
            </a:r>
            <a:r>
              <a:rPr lang="en-US" altLang="zh-CN" dirty="0" err="1"/>
              <a:t>OpenFlow</a:t>
            </a:r>
            <a:r>
              <a:rPr lang="en-US" altLang="zh-CN" dirty="0"/>
              <a:t> Switches </a:t>
            </a:r>
            <a:endParaRPr lang="en-US" altLang="zh-CN" dirty="0" smtClean="0"/>
          </a:p>
        </p:txBody>
      </p:sp>
      <p:sp>
        <p:nvSpPr>
          <p:cNvPr id="14" name="矩形 13"/>
          <p:cNvSpPr/>
          <p:nvPr/>
        </p:nvSpPr>
        <p:spPr>
          <a:xfrm>
            <a:off x="1189691" y="2821200"/>
            <a:ext cx="9001873" cy="923330"/>
          </a:xfrm>
          <a:prstGeom prst="rect">
            <a:avLst/>
          </a:prstGeom>
        </p:spPr>
        <p:txBody>
          <a:bodyPr wrap="square">
            <a:spAutoFit/>
          </a:bodyPr>
          <a:lstStyle/>
          <a:p>
            <a:r>
              <a:rPr lang="zh-CN" altLang="en-US" dirty="0" smtClean="0"/>
              <a:t>概要：</a:t>
            </a:r>
            <a:endParaRPr lang="en-US" altLang="zh-CN" dirty="0" smtClean="0"/>
          </a:p>
          <a:p>
            <a:r>
              <a:rPr lang="zh-CN" altLang="en-US" dirty="0" smtClean="0"/>
              <a:t>提出了一种使用贪心算法，</a:t>
            </a:r>
            <a:r>
              <a:rPr lang="en-US" altLang="zh-CN" dirty="0" smtClean="0"/>
              <a:t>BIT</a:t>
            </a:r>
            <a:r>
              <a:rPr lang="zh-CN" altLang="en-US" dirty="0" smtClean="0"/>
              <a:t>数据结构，有向无环图的，适用于各种部署情景的更新算法</a:t>
            </a:r>
            <a:endParaRPr lang="en-US" altLang="zh-CN" dirty="0" smtClean="0"/>
          </a:p>
        </p:txBody>
      </p:sp>
      <p:sp>
        <p:nvSpPr>
          <p:cNvPr id="15" name="矩形 14"/>
          <p:cNvSpPr/>
          <p:nvPr/>
        </p:nvSpPr>
        <p:spPr>
          <a:xfrm>
            <a:off x="1189692" y="4635525"/>
            <a:ext cx="9001873" cy="646331"/>
          </a:xfrm>
          <a:prstGeom prst="rect">
            <a:avLst/>
          </a:prstGeom>
        </p:spPr>
        <p:txBody>
          <a:bodyPr wrap="square">
            <a:spAutoFit/>
          </a:bodyPr>
          <a:lstStyle/>
          <a:p>
            <a:r>
              <a:rPr lang="zh-CN" altLang="en-US" dirty="0" smtClean="0"/>
              <a:t>解决的问题：</a:t>
            </a:r>
            <a:endParaRPr lang="en-US" altLang="zh-CN" dirty="0" smtClean="0"/>
          </a:p>
          <a:p>
            <a:r>
              <a:rPr lang="zh-CN" altLang="en-US" dirty="0" smtClean="0"/>
              <a:t>当前</a:t>
            </a:r>
            <a:r>
              <a:rPr lang="en-US" altLang="zh-CN" dirty="0" smtClean="0"/>
              <a:t>TCAM</a:t>
            </a:r>
            <a:r>
              <a:rPr lang="zh-CN" altLang="en-US" dirty="0" smtClean="0"/>
              <a:t>更新算法时间复杂度高</a:t>
            </a:r>
            <a:endParaRPr lang="en-US" altLang="zh-CN" dirty="0" smtClean="0"/>
          </a:p>
        </p:txBody>
      </p:sp>
    </p:spTree>
    <p:extLst>
      <p:ext uri="{BB962C8B-B14F-4D97-AF65-F5344CB8AC3E}">
        <p14:creationId xmlns:p14="http://schemas.microsoft.com/office/powerpoint/2010/main" val="2165114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TCAM</a:t>
            </a:r>
            <a:r>
              <a:rPr lang="zh-CN" altLang="en-US" dirty="0" smtClean="0"/>
              <a:t>更新算法框架</a:t>
            </a:r>
            <a:endParaRPr lang="zh-CN" altLang="en-US" dirty="0"/>
          </a:p>
        </p:txBody>
      </p:sp>
      <p:sp>
        <p:nvSpPr>
          <p:cNvPr id="3" name="文本占位符 2"/>
          <p:cNvSpPr>
            <a:spLocks noGrp="1"/>
          </p:cNvSpPr>
          <p:nvPr>
            <p:ph type="body" sz="quarter" idx="11"/>
          </p:nvPr>
        </p:nvSpPr>
        <p:spPr/>
        <p:txBody>
          <a:bodyPr/>
          <a:lstStyle/>
          <a:p>
            <a:r>
              <a:rPr lang="en-US" altLang="zh-CN" dirty="0" smtClean="0"/>
              <a:t>02</a:t>
            </a:r>
            <a:endParaRPr lang="zh-CN" altLang="en-US" dirty="0"/>
          </a:p>
        </p:txBody>
      </p:sp>
      <p:pic>
        <p:nvPicPr>
          <p:cNvPr id="4" name="图片 3"/>
          <p:cNvPicPr>
            <a:picLocks noChangeAspect="1"/>
          </p:cNvPicPr>
          <p:nvPr/>
        </p:nvPicPr>
        <p:blipFill>
          <a:blip r:embed="rId2"/>
          <a:stretch>
            <a:fillRect/>
          </a:stretch>
        </p:blipFill>
        <p:spPr>
          <a:xfrm>
            <a:off x="524302" y="871739"/>
            <a:ext cx="4712478" cy="5785094"/>
          </a:xfrm>
          <a:prstGeom prst="rect">
            <a:avLst/>
          </a:prstGeom>
        </p:spPr>
      </p:pic>
      <p:sp>
        <p:nvSpPr>
          <p:cNvPr id="5" name="矩形 4"/>
          <p:cNvSpPr/>
          <p:nvPr/>
        </p:nvSpPr>
        <p:spPr>
          <a:xfrm>
            <a:off x="6121332" y="1856070"/>
            <a:ext cx="4449132" cy="3416320"/>
          </a:xfrm>
          <a:prstGeom prst="rect">
            <a:avLst/>
          </a:prstGeom>
        </p:spPr>
        <p:txBody>
          <a:bodyPr wrap="square">
            <a:spAutoFit/>
          </a:bodyPr>
          <a:lstStyle/>
          <a:p>
            <a:r>
              <a:rPr lang="zh-CN" altLang="en-US" dirty="0" smtClean="0"/>
              <a:t>目前的</a:t>
            </a:r>
            <a:r>
              <a:rPr lang="en-US" altLang="zh-CN" dirty="0" smtClean="0"/>
              <a:t>TCAM</a:t>
            </a:r>
            <a:r>
              <a:rPr lang="zh-CN" altLang="en-US" dirty="0" smtClean="0"/>
              <a:t>更新算法的框架大体如下：</a:t>
            </a:r>
            <a:endParaRPr lang="en-US" altLang="zh-CN" dirty="0" smtClean="0"/>
          </a:p>
          <a:p>
            <a:endParaRPr lang="en-US" altLang="zh-CN" dirty="0" smtClean="0"/>
          </a:p>
          <a:p>
            <a:endParaRPr lang="en-US" altLang="zh-CN" dirty="0" smtClean="0"/>
          </a:p>
          <a:p>
            <a:r>
              <a:rPr lang="en-US" altLang="zh-CN" dirty="0" smtClean="0"/>
              <a:t>1.</a:t>
            </a:r>
            <a:r>
              <a:rPr lang="zh-CN" altLang="en-US" dirty="0" smtClean="0"/>
              <a:t>将更新命令转化为有向无环图中的插入操作</a:t>
            </a:r>
            <a:endParaRPr lang="en-US" altLang="zh-CN" dirty="0" smtClean="0"/>
          </a:p>
          <a:p>
            <a:endParaRPr lang="en-US" altLang="zh-CN" dirty="0" smtClean="0"/>
          </a:p>
          <a:p>
            <a:endParaRPr lang="en-US" altLang="zh-CN" dirty="0"/>
          </a:p>
          <a:p>
            <a:r>
              <a:rPr lang="en-US" altLang="zh-CN" dirty="0" smtClean="0"/>
              <a:t>2.</a:t>
            </a:r>
            <a:r>
              <a:rPr lang="zh-CN" altLang="en-US" dirty="0" smtClean="0"/>
              <a:t>将有向无环图中的插入操作翻译为</a:t>
            </a:r>
            <a:r>
              <a:rPr lang="en-US" altLang="zh-CN" dirty="0" smtClean="0"/>
              <a:t>TCAM</a:t>
            </a:r>
            <a:r>
              <a:rPr lang="zh-CN" altLang="en-US" dirty="0" smtClean="0"/>
              <a:t>交换命令</a:t>
            </a:r>
            <a:endParaRPr lang="en-US" altLang="zh-CN" dirty="0" smtClean="0"/>
          </a:p>
          <a:p>
            <a:endParaRPr lang="en-US" altLang="zh-CN" dirty="0" smtClean="0"/>
          </a:p>
          <a:p>
            <a:endParaRPr lang="en-US" altLang="zh-CN" dirty="0"/>
          </a:p>
          <a:p>
            <a:r>
              <a:rPr lang="en-US" altLang="zh-CN" dirty="0" smtClean="0"/>
              <a:t>3.</a:t>
            </a:r>
            <a:r>
              <a:rPr lang="zh-CN" altLang="en-US" dirty="0" smtClean="0"/>
              <a:t>在</a:t>
            </a:r>
            <a:r>
              <a:rPr lang="en-US" altLang="zh-CN" dirty="0" smtClean="0"/>
              <a:t>TCAM</a:t>
            </a:r>
            <a:r>
              <a:rPr lang="zh-CN" altLang="en-US" dirty="0" smtClean="0"/>
              <a:t>中执行</a:t>
            </a:r>
            <a:r>
              <a:rPr lang="en-US" altLang="zh-CN" dirty="0" smtClean="0"/>
              <a:t>2</a:t>
            </a:r>
            <a:r>
              <a:rPr lang="zh-CN" altLang="en-US" dirty="0" smtClean="0"/>
              <a:t>中的命令序列</a:t>
            </a:r>
            <a:endParaRPr lang="en-US" altLang="zh-CN" dirty="0" smtClean="0"/>
          </a:p>
        </p:txBody>
      </p:sp>
    </p:spTree>
    <p:extLst>
      <p:ext uri="{BB962C8B-B14F-4D97-AF65-F5344CB8AC3E}">
        <p14:creationId xmlns:p14="http://schemas.microsoft.com/office/powerpoint/2010/main" val="445484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TCAM</a:t>
            </a:r>
            <a:r>
              <a:rPr lang="zh-CN" altLang="en-US" dirty="0"/>
              <a:t>表项更新算法</a:t>
            </a:r>
            <a:r>
              <a:rPr lang="en-US" altLang="zh-CN" b="0" dirty="0" err="1"/>
              <a:t>FastRule</a:t>
            </a:r>
            <a:r>
              <a:rPr lang="en-US" altLang="zh-CN" dirty="0"/>
              <a:t> </a:t>
            </a:r>
            <a:endParaRPr lang="zh-CN" altLang="en-US" dirty="0"/>
          </a:p>
          <a:p>
            <a:endParaRPr lang="zh-CN" altLang="en-US" dirty="0"/>
          </a:p>
        </p:txBody>
      </p:sp>
      <p:sp>
        <p:nvSpPr>
          <p:cNvPr id="3" name="文本占位符 2"/>
          <p:cNvSpPr>
            <a:spLocks noGrp="1"/>
          </p:cNvSpPr>
          <p:nvPr>
            <p:ph type="body" sz="quarter" idx="11"/>
          </p:nvPr>
        </p:nvSpPr>
        <p:spPr/>
        <p:txBody>
          <a:bodyPr/>
          <a:lstStyle/>
          <a:p>
            <a:r>
              <a:rPr lang="en-US" altLang="zh-CN" dirty="0" smtClean="0"/>
              <a:t>03</a:t>
            </a:r>
            <a:endParaRPr lang="zh-CN" altLang="en-US" dirty="0"/>
          </a:p>
        </p:txBody>
      </p:sp>
      <p:pic>
        <p:nvPicPr>
          <p:cNvPr id="4" name="图片 3"/>
          <p:cNvPicPr>
            <a:picLocks noChangeAspect="1"/>
          </p:cNvPicPr>
          <p:nvPr/>
        </p:nvPicPr>
        <p:blipFill>
          <a:blip r:embed="rId2"/>
          <a:stretch>
            <a:fillRect/>
          </a:stretch>
        </p:blipFill>
        <p:spPr>
          <a:xfrm>
            <a:off x="805924" y="1254607"/>
            <a:ext cx="3082495" cy="2451381"/>
          </a:xfrm>
          <a:prstGeom prst="rect">
            <a:avLst/>
          </a:prstGeom>
        </p:spPr>
      </p:pic>
      <p:sp>
        <p:nvSpPr>
          <p:cNvPr id="5" name="矩形 4"/>
          <p:cNvSpPr/>
          <p:nvPr/>
        </p:nvSpPr>
        <p:spPr>
          <a:xfrm>
            <a:off x="5353236" y="1856151"/>
            <a:ext cx="6223246" cy="3693319"/>
          </a:xfrm>
          <a:prstGeom prst="rect">
            <a:avLst/>
          </a:prstGeom>
        </p:spPr>
        <p:txBody>
          <a:bodyPr wrap="square">
            <a:spAutoFit/>
          </a:bodyPr>
          <a:lstStyle/>
          <a:p>
            <a:r>
              <a:rPr lang="en-US" altLang="zh-CN" dirty="0" smtClean="0"/>
              <a:t>TCAM</a:t>
            </a:r>
            <a:r>
              <a:rPr lang="zh-CN" altLang="en-US" dirty="0" smtClean="0"/>
              <a:t>中的部分表项有优先级顺序，并且表现为物理位置上的先后关系，在执行插入</a:t>
            </a:r>
            <a:r>
              <a:rPr lang="en-US" altLang="zh-CN" dirty="0" smtClean="0"/>
              <a:t>f</a:t>
            </a:r>
            <a:r>
              <a:rPr lang="zh-CN" altLang="en-US" dirty="0" smtClean="0"/>
              <a:t>的操作时，必须要维护这种优先级关系。</a:t>
            </a:r>
            <a:endParaRPr lang="en-US" altLang="zh-CN" dirty="0" smtClean="0"/>
          </a:p>
          <a:p>
            <a:endParaRPr lang="en-US" altLang="zh-CN" dirty="0"/>
          </a:p>
          <a:p>
            <a:endParaRPr lang="en-US" altLang="zh-CN" dirty="0" smtClean="0"/>
          </a:p>
          <a:p>
            <a:endParaRPr lang="en-US" altLang="zh-CN" dirty="0" smtClean="0"/>
          </a:p>
          <a:p>
            <a:endParaRPr lang="en-US" altLang="zh-CN" dirty="0"/>
          </a:p>
          <a:p>
            <a:r>
              <a:rPr lang="zh-CN" altLang="en-US" dirty="0" smtClean="0"/>
              <a:t>具体方法是：</a:t>
            </a:r>
            <a:endParaRPr lang="en-US" altLang="zh-CN" dirty="0" smtClean="0"/>
          </a:p>
          <a:p>
            <a:r>
              <a:rPr lang="en-US" altLang="zh-CN" dirty="0" smtClean="0"/>
              <a:t>1.</a:t>
            </a:r>
            <a:r>
              <a:rPr lang="zh-CN" altLang="en-US" dirty="0" smtClean="0"/>
              <a:t>找到</a:t>
            </a:r>
            <a:r>
              <a:rPr lang="en-US" altLang="zh-CN" dirty="0" smtClean="0"/>
              <a:t>fa</a:t>
            </a:r>
            <a:r>
              <a:rPr lang="zh-CN" altLang="en-US" dirty="0" smtClean="0"/>
              <a:t>和</a:t>
            </a:r>
            <a:r>
              <a:rPr lang="en-US" altLang="zh-CN" dirty="0" smtClean="0"/>
              <a:t>fb</a:t>
            </a:r>
            <a:r>
              <a:rPr lang="zh-CN" altLang="en-US" dirty="0" smtClean="0"/>
              <a:t>，这是在将所有相关的规则排序之后，</a:t>
            </a:r>
            <a:r>
              <a:rPr lang="en-US" altLang="zh-CN" dirty="0" smtClean="0"/>
              <a:t>f</a:t>
            </a:r>
            <a:r>
              <a:rPr lang="zh-CN" altLang="en-US" dirty="0" smtClean="0"/>
              <a:t>两侧紧邻的规则</a:t>
            </a:r>
            <a:endParaRPr lang="en-US" altLang="zh-CN" dirty="0" smtClean="0"/>
          </a:p>
          <a:p>
            <a:r>
              <a:rPr lang="en-US" altLang="zh-CN" dirty="0" smtClean="0"/>
              <a:t>2.</a:t>
            </a:r>
            <a:r>
              <a:rPr lang="zh-CN" altLang="en-US" dirty="0" smtClean="0"/>
              <a:t>在</a:t>
            </a:r>
            <a:r>
              <a:rPr lang="en-US" altLang="zh-CN" dirty="0" smtClean="0"/>
              <a:t>fa</a:t>
            </a:r>
            <a:r>
              <a:rPr lang="zh-CN" altLang="en-US" dirty="0" smtClean="0"/>
              <a:t>和</a:t>
            </a:r>
            <a:r>
              <a:rPr lang="en-US" altLang="zh-CN" dirty="0" smtClean="0"/>
              <a:t>fb</a:t>
            </a:r>
            <a:r>
              <a:rPr lang="zh-CN" altLang="en-US" dirty="0" smtClean="0"/>
              <a:t>对应的物理位置之间的区域里，选择一个合适规则</a:t>
            </a:r>
            <a:r>
              <a:rPr lang="en-US" altLang="zh-CN" dirty="0" smtClean="0"/>
              <a:t>f’</a:t>
            </a:r>
            <a:r>
              <a:rPr lang="zh-CN" altLang="en-US" dirty="0" smtClean="0"/>
              <a:t>，和</a:t>
            </a:r>
            <a:r>
              <a:rPr lang="en-US" altLang="zh-CN" dirty="0" smtClean="0"/>
              <a:t>f</a:t>
            </a:r>
            <a:r>
              <a:rPr lang="zh-CN" altLang="en-US" dirty="0" smtClean="0"/>
              <a:t>替换</a:t>
            </a:r>
            <a:endParaRPr lang="en-US" altLang="zh-CN" dirty="0" smtClean="0"/>
          </a:p>
          <a:p>
            <a:r>
              <a:rPr lang="en-US" altLang="zh-CN" dirty="0" smtClean="0"/>
              <a:t>3.</a:t>
            </a:r>
            <a:r>
              <a:rPr lang="zh-CN" altLang="en-US" dirty="0" smtClean="0"/>
              <a:t>循环插入</a:t>
            </a:r>
            <a:r>
              <a:rPr lang="en-US" altLang="zh-CN" dirty="0" smtClean="0"/>
              <a:t>f’</a:t>
            </a:r>
          </a:p>
        </p:txBody>
      </p:sp>
      <p:pic>
        <p:nvPicPr>
          <p:cNvPr id="6" name="图片 5"/>
          <p:cNvPicPr>
            <a:picLocks noChangeAspect="1"/>
          </p:cNvPicPr>
          <p:nvPr/>
        </p:nvPicPr>
        <p:blipFill>
          <a:blip r:embed="rId3"/>
          <a:stretch>
            <a:fillRect/>
          </a:stretch>
        </p:blipFill>
        <p:spPr>
          <a:xfrm>
            <a:off x="886691" y="3999066"/>
            <a:ext cx="3313452" cy="2509764"/>
          </a:xfrm>
          <a:prstGeom prst="rect">
            <a:avLst/>
          </a:prstGeom>
        </p:spPr>
      </p:pic>
    </p:spTree>
    <p:extLst>
      <p:ext uri="{BB962C8B-B14F-4D97-AF65-F5344CB8AC3E}">
        <p14:creationId xmlns:p14="http://schemas.microsoft.com/office/powerpoint/2010/main" val="3894841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err="1" smtClean="0"/>
              <a:t>FastRule</a:t>
            </a:r>
            <a:r>
              <a:rPr lang="zh-CN" altLang="en-US" dirty="0" smtClean="0"/>
              <a:t>贪心算法</a:t>
            </a:r>
            <a:endParaRPr lang="zh-CN" altLang="en-US" dirty="0"/>
          </a:p>
        </p:txBody>
      </p:sp>
      <p:sp>
        <p:nvSpPr>
          <p:cNvPr id="3" name="文本占位符 2"/>
          <p:cNvSpPr>
            <a:spLocks noGrp="1"/>
          </p:cNvSpPr>
          <p:nvPr>
            <p:ph type="body" sz="quarter" idx="11"/>
          </p:nvPr>
        </p:nvSpPr>
        <p:spPr/>
        <p:txBody>
          <a:bodyPr/>
          <a:lstStyle/>
          <a:p>
            <a:r>
              <a:rPr lang="en-US" altLang="zh-CN" dirty="0" smtClean="0"/>
              <a:t>04</a:t>
            </a:r>
            <a:endParaRPr lang="zh-CN" altLang="en-US" dirty="0"/>
          </a:p>
        </p:txBody>
      </p:sp>
      <p:pic>
        <p:nvPicPr>
          <p:cNvPr id="5" name="图片 4"/>
          <p:cNvPicPr>
            <a:picLocks noChangeAspect="1"/>
          </p:cNvPicPr>
          <p:nvPr/>
        </p:nvPicPr>
        <p:blipFill>
          <a:blip r:embed="rId2"/>
          <a:stretch>
            <a:fillRect/>
          </a:stretch>
        </p:blipFill>
        <p:spPr>
          <a:xfrm>
            <a:off x="774375" y="1408176"/>
            <a:ext cx="10783641" cy="3753497"/>
          </a:xfrm>
          <a:prstGeom prst="rect">
            <a:avLst/>
          </a:prstGeom>
        </p:spPr>
      </p:pic>
      <p:sp>
        <p:nvSpPr>
          <p:cNvPr id="6" name="矩形 5"/>
          <p:cNvSpPr/>
          <p:nvPr/>
        </p:nvSpPr>
        <p:spPr>
          <a:xfrm>
            <a:off x="1518601" y="5416582"/>
            <a:ext cx="7598766" cy="923330"/>
          </a:xfrm>
          <a:prstGeom prst="rect">
            <a:avLst/>
          </a:prstGeom>
        </p:spPr>
        <p:txBody>
          <a:bodyPr wrap="square">
            <a:spAutoFit/>
          </a:bodyPr>
          <a:lstStyle/>
          <a:p>
            <a:r>
              <a:rPr lang="zh-CN" altLang="en-US" dirty="0" smtClean="0"/>
              <a:t>绿色区域是交换区域，蓝色节点是交换链上的节点</a:t>
            </a:r>
            <a:endParaRPr lang="en-US" altLang="zh-CN" dirty="0" smtClean="0"/>
          </a:p>
          <a:p>
            <a:r>
              <a:rPr lang="zh-CN" altLang="en-US" dirty="0" smtClean="0"/>
              <a:t>在交换区域中选择节点时，使用了贪心算法，即选择交换链长度（</a:t>
            </a:r>
            <a:r>
              <a:rPr lang="en-US" altLang="zh-CN" dirty="0" smtClean="0"/>
              <a:t>M</a:t>
            </a:r>
            <a:r>
              <a:rPr lang="zh-CN" altLang="en-US" dirty="0" smtClean="0"/>
              <a:t>）最短的节点</a:t>
            </a:r>
            <a:endParaRPr lang="en-US" altLang="zh-CN" dirty="0" smtClean="0"/>
          </a:p>
        </p:txBody>
      </p:sp>
    </p:spTree>
    <p:extLst>
      <p:ext uri="{BB962C8B-B14F-4D97-AF65-F5344CB8AC3E}">
        <p14:creationId xmlns:p14="http://schemas.microsoft.com/office/powerpoint/2010/main" val="1116218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两种加速思路（</a:t>
            </a:r>
            <a:r>
              <a:rPr lang="en-US" altLang="zh-CN" dirty="0" smtClean="0"/>
              <a:t>-</a:t>
            </a:r>
            <a:r>
              <a:rPr lang="zh-CN" altLang="en-US" dirty="0" smtClean="0"/>
              <a:t>数量；</a:t>
            </a:r>
            <a:r>
              <a:rPr lang="en-US" altLang="zh-CN" dirty="0" smtClean="0"/>
              <a:t>+</a:t>
            </a:r>
            <a:r>
              <a:rPr lang="zh-CN" altLang="en-US" dirty="0" smtClean="0"/>
              <a:t>速度</a:t>
            </a:r>
            <a:r>
              <a:rPr lang="en-US" altLang="zh-CN" dirty="0" smtClean="0"/>
              <a:t>)</a:t>
            </a:r>
            <a:endParaRPr lang="zh-CN" altLang="en-US" dirty="0"/>
          </a:p>
        </p:txBody>
      </p:sp>
      <p:sp>
        <p:nvSpPr>
          <p:cNvPr id="3" name="文本占位符 2"/>
          <p:cNvSpPr>
            <a:spLocks noGrp="1"/>
          </p:cNvSpPr>
          <p:nvPr>
            <p:ph type="body" sz="quarter" idx="11"/>
          </p:nvPr>
        </p:nvSpPr>
        <p:spPr/>
        <p:txBody>
          <a:bodyPr/>
          <a:lstStyle/>
          <a:p>
            <a:r>
              <a:rPr lang="en-US" altLang="zh-CN" dirty="0" smtClean="0">
                <a:solidFill>
                  <a:schemeClr val="tx1"/>
                </a:solidFill>
              </a:rPr>
              <a:t>01</a:t>
            </a:r>
            <a:endParaRPr lang="zh-CN" altLang="en-US" dirty="0">
              <a:solidFill>
                <a:schemeClr val="tx1"/>
              </a:solidFill>
            </a:endParaRPr>
          </a:p>
        </p:txBody>
      </p:sp>
      <p:sp>
        <p:nvSpPr>
          <p:cNvPr id="4" name="文本占位符 3"/>
          <p:cNvSpPr>
            <a:spLocks noGrp="1"/>
          </p:cNvSpPr>
          <p:nvPr>
            <p:ph type="body" sz="quarter" idx="12"/>
          </p:nvPr>
        </p:nvSpPr>
        <p:spPr/>
        <p:txBody>
          <a:bodyPr/>
          <a:lstStyle/>
          <a:p>
            <a:r>
              <a:rPr lang="zh-CN" altLang="en-US" dirty="0" smtClean="0"/>
              <a:t>提升</a:t>
            </a:r>
            <a:r>
              <a:rPr lang="en-US" altLang="zh-CN" dirty="0" smtClean="0"/>
              <a:t>TCAM</a:t>
            </a:r>
            <a:r>
              <a:rPr lang="zh-CN" altLang="en-US" dirty="0" smtClean="0"/>
              <a:t>更新速度的算法</a:t>
            </a:r>
            <a:endParaRPr lang="zh-CN" altLang="en-US" dirty="0"/>
          </a:p>
        </p:txBody>
      </p:sp>
      <p:sp>
        <p:nvSpPr>
          <p:cNvPr id="5" name="文本占位符 4"/>
          <p:cNvSpPr>
            <a:spLocks noGrp="1"/>
          </p:cNvSpPr>
          <p:nvPr>
            <p:ph type="body" sz="quarter" idx="13"/>
          </p:nvPr>
        </p:nvSpPr>
        <p:spPr/>
        <p:txBody>
          <a:bodyPr/>
          <a:lstStyle/>
          <a:p>
            <a:r>
              <a:rPr lang="en-US" altLang="zh-CN" dirty="0" smtClean="0"/>
              <a:t>02</a:t>
            </a:r>
            <a:endParaRPr lang="zh-CN" altLang="en-US" dirty="0"/>
          </a:p>
        </p:txBody>
      </p:sp>
      <p:sp>
        <p:nvSpPr>
          <p:cNvPr id="6" name="文本占位符 5"/>
          <p:cNvSpPr>
            <a:spLocks noGrp="1"/>
          </p:cNvSpPr>
          <p:nvPr>
            <p:ph type="body" sz="quarter" idx="14"/>
          </p:nvPr>
        </p:nvSpPr>
        <p:spPr/>
        <p:txBody>
          <a:bodyPr/>
          <a:lstStyle/>
          <a:p>
            <a:r>
              <a:rPr lang="zh-CN" altLang="en-US" dirty="0" smtClean="0"/>
              <a:t>减少更新指令数量的算法</a:t>
            </a:r>
            <a:endParaRPr lang="zh-CN" altLang="en-US" dirty="0"/>
          </a:p>
        </p:txBody>
      </p:sp>
      <p:sp>
        <p:nvSpPr>
          <p:cNvPr id="7" name="文本占位符 6"/>
          <p:cNvSpPr>
            <a:spLocks noGrp="1"/>
          </p:cNvSpPr>
          <p:nvPr>
            <p:ph type="body" sz="quarter" idx="15"/>
          </p:nvPr>
        </p:nvSpPr>
        <p:spPr/>
        <p:txBody>
          <a:bodyPr/>
          <a:lstStyle/>
          <a:p>
            <a:r>
              <a:rPr lang="en-US" altLang="zh-CN" dirty="0" smtClean="0"/>
              <a:t>03</a:t>
            </a:r>
            <a:endParaRPr lang="zh-CN" altLang="en-US" dirty="0"/>
          </a:p>
        </p:txBody>
      </p:sp>
      <p:sp>
        <p:nvSpPr>
          <p:cNvPr id="8" name="文本占位符 7"/>
          <p:cNvSpPr>
            <a:spLocks noGrp="1"/>
          </p:cNvSpPr>
          <p:nvPr>
            <p:ph type="body" sz="quarter" idx="16"/>
          </p:nvPr>
        </p:nvSpPr>
        <p:spPr/>
        <p:txBody>
          <a:bodyPr/>
          <a:lstStyle/>
          <a:p>
            <a:r>
              <a:rPr lang="zh-CN" altLang="en-US" dirty="0"/>
              <a:t>提纲</a:t>
            </a:r>
          </a:p>
        </p:txBody>
      </p:sp>
    </p:spTree>
    <p:extLst>
      <p:ext uri="{BB962C8B-B14F-4D97-AF65-F5344CB8AC3E}">
        <p14:creationId xmlns:p14="http://schemas.microsoft.com/office/powerpoint/2010/main" val="426062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BIT</a:t>
            </a:r>
            <a:r>
              <a:rPr lang="zh-CN" altLang="en-US" dirty="0" smtClean="0"/>
              <a:t>数据结构</a:t>
            </a:r>
            <a:endParaRPr lang="zh-CN" altLang="en-US" dirty="0"/>
          </a:p>
        </p:txBody>
      </p:sp>
      <p:sp>
        <p:nvSpPr>
          <p:cNvPr id="3" name="文本占位符 2"/>
          <p:cNvSpPr>
            <a:spLocks noGrp="1"/>
          </p:cNvSpPr>
          <p:nvPr>
            <p:ph type="body" sz="quarter" idx="11"/>
          </p:nvPr>
        </p:nvSpPr>
        <p:spPr/>
        <p:txBody>
          <a:bodyPr/>
          <a:lstStyle/>
          <a:p>
            <a:r>
              <a:rPr lang="en-US" altLang="zh-CN" dirty="0" smtClean="0"/>
              <a:t>05</a:t>
            </a:r>
            <a:endParaRPr lang="zh-CN" altLang="en-US" dirty="0"/>
          </a:p>
        </p:txBody>
      </p:sp>
      <p:pic>
        <p:nvPicPr>
          <p:cNvPr id="4" name="图片 3"/>
          <p:cNvPicPr>
            <a:picLocks noChangeAspect="1"/>
          </p:cNvPicPr>
          <p:nvPr/>
        </p:nvPicPr>
        <p:blipFill>
          <a:blip r:embed="rId2"/>
          <a:stretch>
            <a:fillRect/>
          </a:stretch>
        </p:blipFill>
        <p:spPr>
          <a:xfrm>
            <a:off x="524302" y="3308613"/>
            <a:ext cx="2990476" cy="380952"/>
          </a:xfrm>
          <a:prstGeom prst="rect">
            <a:avLst/>
          </a:prstGeom>
        </p:spPr>
      </p:pic>
      <p:pic>
        <p:nvPicPr>
          <p:cNvPr id="5" name="图片 4"/>
          <p:cNvPicPr>
            <a:picLocks noChangeAspect="1"/>
          </p:cNvPicPr>
          <p:nvPr/>
        </p:nvPicPr>
        <p:blipFill>
          <a:blip r:embed="rId3"/>
          <a:stretch>
            <a:fillRect/>
          </a:stretch>
        </p:blipFill>
        <p:spPr>
          <a:xfrm>
            <a:off x="524302" y="4023420"/>
            <a:ext cx="4980952" cy="1123810"/>
          </a:xfrm>
          <a:prstGeom prst="rect">
            <a:avLst/>
          </a:prstGeom>
        </p:spPr>
      </p:pic>
      <p:pic>
        <p:nvPicPr>
          <p:cNvPr id="6" name="图片 5"/>
          <p:cNvPicPr>
            <a:picLocks noChangeAspect="1"/>
          </p:cNvPicPr>
          <p:nvPr/>
        </p:nvPicPr>
        <p:blipFill>
          <a:blip r:embed="rId4"/>
          <a:stretch>
            <a:fillRect/>
          </a:stretch>
        </p:blipFill>
        <p:spPr>
          <a:xfrm>
            <a:off x="524302" y="5481085"/>
            <a:ext cx="7142857" cy="657143"/>
          </a:xfrm>
          <a:prstGeom prst="rect">
            <a:avLst/>
          </a:prstGeom>
        </p:spPr>
      </p:pic>
      <p:sp>
        <p:nvSpPr>
          <p:cNvPr id="7" name="矩形 6"/>
          <p:cNvSpPr/>
          <p:nvPr/>
        </p:nvSpPr>
        <p:spPr>
          <a:xfrm>
            <a:off x="7078462" y="992305"/>
            <a:ext cx="4711083" cy="4524315"/>
          </a:xfrm>
          <a:prstGeom prst="rect">
            <a:avLst/>
          </a:prstGeom>
        </p:spPr>
        <p:txBody>
          <a:bodyPr wrap="square">
            <a:spAutoFit/>
          </a:bodyPr>
          <a:lstStyle/>
          <a:p>
            <a:r>
              <a:rPr lang="en-US" altLang="zh-CN" dirty="0"/>
              <a:t>B[x]</a:t>
            </a:r>
            <a:r>
              <a:rPr lang="zh-CN" altLang="en-US" dirty="0"/>
              <a:t>存储索引在</a:t>
            </a:r>
            <a:r>
              <a:rPr lang="en-US" altLang="zh-CN" dirty="0"/>
              <a:t>[x</a:t>
            </a:r>
            <a:r>
              <a:rPr lang="zh-CN" altLang="en-US" dirty="0"/>
              <a:t>，</a:t>
            </a:r>
            <a:r>
              <a:rPr lang="en-US" altLang="zh-CN" dirty="0"/>
              <a:t>(x-LOWBIT(x) + 1)]</a:t>
            </a:r>
            <a:r>
              <a:rPr lang="zh-CN" altLang="en-US" dirty="0"/>
              <a:t>范围内的值的</a:t>
            </a:r>
            <a:r>
              <a:rPr lang="zh-CN" altLang="en-US" dirty="0" smtClean="0"/>
              <a:t>和</a:t>
            </a:r>
            <a:endParaRPr lang="en-US" altLang="zh-CN" dirty="0" smtClean="0">
              <a:solidFill>
                <a:srgbClr val="000000"/>
              </a:solidFill>
              <a:latin typeface="CMR10"/>
            </a:endParaRPr>
          </a:p>
          <a:p>
            <a:endParaRPr lang="en-US" altLang="zh-CN" dirty="0">
              <a:solidFill>
                <a:srgbClr val="000000"/>
              </a:solidFill>
              <a:latin typeface="CMR10"/>
            </a:endParaRPr>
          </a:p>
          <a:p>
            <a:r>
              <a:rPr lang="zh-CN" altLang="en-US" dirty="0" smtClean="0">
                <a:solidFill>
                  <a:srgbClr val="000000"/>
                </a:solidFill>
                <a:latin typeface="CMR10"/>
              </a:rPr>
              <a:t>举例：</a:t>
            </a:r>
            <a:endParaRPr lang="en-US" altLang="zh-CN" dirty="0" smtClean="0">
              <a:solidFill>
                <a:srgbClr val="000000"/>
              </a:solidFill>
              <a:latin typeface="CMR10"/>
            </a:endParaRPr>
          </a:p>
          <a:p>
            <a:r>
              <a:rPr lang="en-US" altLang="zh-CN" dirty="0" smtClean="0">
                <a:solidFill>
                  <a:srgbClr val="000000"/>
                </a:solidFill>
                <a:latin typeface="CMR10"/>
              </a:rPr>
              <a:t>1011</a:t>
            </a:r>
            <a:r>
              <a:rPr lang="en-US" altLang="zh-CN" sz="800" dirty="0" smtClean="0">
                <a:solidFill>
                  <a:srgbClr val="000000"/>
                </a:solidFill>
                <a:latin typeface="CMR7"/>
              </a:rPr>
              <a:t>2 </a:t>
            </a:r>
            <a:r>
              <a:rPr lang="en-US" altLang="zh-CN" dirty="0">
                <a:solidFill>
                  <a:srgbClr val="000000"/>
                </a:solidFill>
                <a:latin typeface="CMR10"/>
              </a:rPr>
              <a:t>= 1010</a:t>
            </a:r>
            <a:r>
              <a:rPr lang="en-US" altLang="zh-CN" sz="800" dirty="0">
                <a:solidFill>
                  <a:srgbClr val="000000"/>
                </a:solidFill>
                <a:latin typeface="CMR7"/>
              </a:rPr>
              <a:t>2 </a:t>
            </a:r>
            <a:r>
              <a:rPr lang="en-US" altLang="zh-CN" dirty="0" smtClean="0">
                <a:solidFill>
                  <a:srgbClr val="000000"/>
                </a:solidFill>
                <a:latin typeface="CMR10"/>
              </a:rPr>
              <a:t>+0001</a:t>
            </a:r>
            <a:r>
              <a:rPr lang="en-US" altLang="zh-CN" sz="800" dirty="0" smtClean="0">
                <a:solidFill>
                  <a:srgbClr val="000000"/>
                </a:solidFill>
                <a:latin typeface="CMR7"/>
              </a:rPr>
              <a:t>2</a:t>
            </a:r>
            <a:r>
              <a:rPr lang="en-US" altLang="zh-CN" dirty="0">
                <a:solidFill>
                  <a:srgbClr val="000000"/>
                </a:solidFill>
                <a:latin typeface="NimbusRomNo9L-Regu"/>
              </a:rPr>
              <a:t>, </a:t>
            </a:r>
            <a:endParaRPr lang="en-US" altLang="zh-CN" dirty="0" smtClean="0">
              <a:solidFill>
                <a:srgbClr val="000000"/>
              </a:solidFill>
              <a:latin typeface="NimbusRomNo9L-Regu"/>
            </a:endParaRPr>
          </a:p>
          <a:p>
            <a:r>
              <a:rPr lang="en-US" altLang="zh-CN" dirty="0" smtClean="0">
                <a:solidFill>
                  <a:srgbClr val="000000"/>
                </a:solidFill>
                <a:latin typeface="CMR10"/>
              </a:rPr>
              <a:t>1010</a:t>
            </a:r>
            <a:r>
              <a:rPr lang="en-US" altLang="zh-CN" sz="800" dirty="0" smtClean="0">
                <a:solidFill>
                  <a:srgbClr val="000000"/>
                </a:solidFill>
                <a:latin typeface="CMR7"/>
              </a:rPr>
              <a:t>2 </a:t>
            </a:r>
            <a:r>
              <a:rPr lang="en-US" altLang="zh-CN" dirty="0">
                <a:solidFill>
                  <a:srgbClr val="000000"/>
                </a:solidFill>
                <a:latin typeface="CMR10"/>
              </a:rPr>
              <a:t>= 1000</a:t>
            </a:r>
            <a:r>
              <a:rPr lang="en-US" altLang="zh-CN" sz="800" dirty="0">
                <a:solidFill>
                  <a:srgbClr val="000000"/>
                </a:solidFill>
                <a:latin typeface="CMR7"/>
              </a:rPr>
              <a:t>2 </a:t>
            </a:r>
            <a:r>
              <a:rPr lang="en-US" altLang="zh-CN" dirty="0">
                <a:solidFill>
                  <a:srgbClr val="000000"/>
                </a:solidFill>
                <a:latin typeface="CMR10"/>
              </a:rPr>
              <a:t>+ 0010</a:t>
            </a:r>
            <a:r>
              <a:rPr lang="en-US" altLang="zh-CN" sz="800" dirty="0">
                <a:solidFill>
                  <a:srgbClr val="000000"/>
                </a:solidFill>
                <a:latin typeface="CMR7"/>
              </a:rPr>
              <a:t>2</a:t>
            </a:r>
            <a:r>
              <a:rPr lang="en-US" altLang="zh-CN" dirty="0">
                <a:solidFill>
                  <a:srgbClr val="000000"/>
                </a:solidFill>
                <a:latin typeface="NimbusRomNo9L-Regu"/>
              </a:rPr>
              <a:t>. </a:t>
            </a:r>
            <a:endParaRPr lang="en-US" altLang="zh-CN" dirty="0" smtClean="0">
              <a:solidFill>
                <a:srgbClr val="000000"/>
              </a:solidFill>
              <a:latin typeface="NimbusRomNo9L-Regu"/>
            </a:endParaRPr>
          </a:p>
          <a:p>
            <a:r>
              <a:rPr lang="zh-CN" altLang="en-US" dirty="0" smtClean="0">
                <a:solidFill>
                  <a:srgbClr val="000000"/>
                </a:solidFill>
                <a:latin typeface="NimbusRomNo9L-Regu"/>
              </a:rPr>
              <a:t>所以：</a:t>
            </a:r>
            <a:endParaRPr lang="en-US" altLang="zh-CN" dirty="0">
              <a:solidFill>
                <a:srgbClr val="000000"/>
              </a:solidFill>
              <a:latin typeface="NimbusRomNo9L-Regu"/>
            </a:endParaRPr>
          </a:p>
          <a:p>
            <a:r>
              <a:rPr lang="en-US" altLang="zh-CN" i="1" dirty="0" smtClean="0">
                <a:solidFill>
                  <a:srgbClr val="000000"/>
                </a:solidFill>
                <a:latin typeface="CMMI10"/>
              </a:rPr>
              <a:t>R</a:t>
            </a:r>
            <a:r>
              <a:rPr lang="en-US" altLang="zh-CN" dirty="0" smtClean="0">
                <a:solidFill>
                  <a:srgbClr val="000000"/>
                </a:solidFill>
                <a:latin typeface="CMR10"/>
              </a:rPr>
              <a:t>[1...11(1011</a:t>
            </a:r>
            <a:r>
              <a:rPr lang="en-US" altLang="zh-CN" sz="800" dirty="0" smtClean="0">
                <a:solidFill>
                  <a:srgbClr val="000000"/>
                </a:solidFill>
                <a:latin typeface="CMR7"/>
              </a:rPr>
              <a:t>2</a:t>
            </a:r>
            <a:r>
              <a:rPr lang="en-US" altLang="zh-CN" dirty="0">
                <a:solidFill>
                  <a:srgbClr val="000000"/>
                </a:solidFill>
                <a:latin typeface="CMR10"/>
              </a:rPr>
              <a:t>)] </a:t>
            </a:r>
            <a:r>
              <a:rPr lang="en-US" altLang="zh-CN" dirty="0" smtClean="0">
                <a:solidFill>
                  <a:srgbClr val="000000"/>
                </a:solidFill>
                <a:latin typeface="CMR10"/>
              </a:rPr>
              <a:t>=</a:t>
            </a:r>
          </a:p>
          <a:p>
            <a:r>
              <a:rPr lang="en-US" altLang="zh-CN" i="1" dirty="0" smtClean="0">
                <a:solidFill>
                  <a:srgbClr val="000000"/>
                </a:solidFill>
                <a:latin typeface="CMMI10"/>
              </a:rPr>
              <a:t>B</a:t>
            </a:r>
            <a:r>
              <a:rPr lang="en-US" altLang="zh-CN" dirty="0" smtClean="0">
                <a:solidFill>
                  <a:srgbClr val="000000"/>
                </a:solidFill>
                <a:latin typeface="CMR10"/>
              </a:rPr>
              <a:t>[11(1011</a:t>
            </a:r>
            <a:r>
              <a:rPr lang="en-US" altLang="zh-CN" sz="800" dirty="0" smtClean="0">
                <a:solidFill>
                  <a:srgbClr val="000000"/>
                </a:solidFill>
                <a:latin typeface="CMR7"/>
              </a:rPr>
              <a:t>2</a:t>
            </a:r>
            <a:r>
              <a:rPr lang="en-US" altLang="zh-CN" dirty="0">
                <a:solidFill>
                  <a:srgbClr val="000000"/>
                </a:solidFill>
                <a:latin typeface="CMR10"/>
              </a:rPr>
              <a:t>)] + </a:t>
            </a:r>
            <a:r>
              <a:rPr lang="en-US" altLang="zh-CN" i="1" dirty="0">
                <a:solidFill>
                  <a:srgbClr val="000000"/>
                </a:solidFill>
                <a:latin typeface="CMMI10"/>
              </a:rPr>
              <a:t>B</a:t>
            </a:r>
            <a:r>
              <a:rPr lang="en-US" altLang="zh-CN" dirty="0">
                <a:solidFill>
                  <a:srgbClr val="000000"/>
                </a:solidFill>
                <a:latin typeface="CMR10"/>
              </a:rPr>
              <a:t>[10(1010</a:t>
            </a:r>
            <a:r>
              <a:rPr lang="en-US" altLang="zh-CN" sz="800" dirty="0">
                <a:solidFill>
                  <a:srgbClr val="000000"/>
                </a:solidFill>
                <a:latin typeface="CMR7"/>
              </a:rPr>
              <a:t>2</a:t>
            </a:r>
            <a:r>
              <a:rPr lang="en-US" altLang="zh-CN" dirty="0">
                <a:solidFill>
                  <a:srgbClr val="000000"/>
                </a:solidFill>
                <a:latin typeface="CMR10"/>
              </a:rPr>
              <a:t>)] + </a:t>
            </a:r>
            <a:r>
              <a:rPr lang="en-US" altLang="zh-CN" i="1" dirty="0">
                <a:solidFill>
                  <a:srgbClr val="000000"/>
                </a:solidFill>
                <a:latin typeface="CMMI10"/>
              </a:rPr>
              <a:t>B</a:t>
            </a:r>
            <a:r>
              <a:rPr lang="en-US" altLang="zh-CN" dirty="0">
                <a:solidFill>
                  <a:srgbClr val="000000"/>
                </a:solidFill>
                <a:latin typeface="CMR10"/>
              </a:rPr>
              <a:t>[8(1000</a:t>
            </a:r>
            <a:r>
              <a:rPr lang="en-US" altLang="zh-CN" sz="800" dirty="0">
                <a:solidFill>
                  <a:srgbClr val="000000"/>
                </a:solidFill>
                <a:latin typeface="CMR7"/>
              </a:rPr>
              <a:t>2</a:t>
            </a:r>
            <a:r>
              <a:rPr lang="en-US" altLang="zh-CN" dirty="0">
                <a:solidFill>
                  <a:srgbClr val="000000"/>
                </a:solidFill>
                <a:latin typeface="CMR10"/>
              </a:rPr>
              <a:t>)]</a:t>
            </a:r>
            <a:r>
              <a:rPr lang="en-US" altLang="zh-CN" dirty="0"/>
              <a:t> </a:t>
            </a:r>
            <a:br>
              <a:rPr lang="en-US" altLang="zh-CN" dirty="0"/>
            </a:br>
            <a:endParaRPr lang="en-US" altLang="zh-CN" dirty="0"/>
          </a:p>
          <a:p>
            <a:r>
              <a:rPr lang="en-US" altLang="zh-CN" dirty="0" smtClean="0"/>
              <a:t>B[1011]</a:t>
            </a:r>
            <a:r>
              <a:rPr lang="zh-CN" altLang="en-US" dirty="0" smtClean="0"/>
              <a:t>存储</a:t>
            </a:r>
            <a:r>
              <a:rPr lang="en-US" altLang="zh-CN" dirty="0" smtClean="0"/>
              <a:t>1011-1011</a:t>
            </a:r>
          </a:p>
          <a:p>
            <a:r>
              <a:rPr lang="en-US" altLang="zh-CN" dirty="0" smtClean="0"/>
              <a:t>B[1010]</a:t>
            </a:r>
            <a:r>
              <a:rPr lang="zh-CN" altLang="en-US" dirty="0" smtClean="0"/>
              <a:t>存储</a:t>
            </a:r>
            <a:r>
              <a:rPr lang="en-US" altLang="zh-CN" dirty="0" smtClean="0"/>
              <a:t>1010-1001</a:t>
            </a:r>
          </a:p>
          <a:p>
            <a:r>
              <a:rPr lang="en-US" altLang="zh-CN" dirty="0" smtClean="0"/>
              <a:t>B[1000]</a:t>
            </a:r>
            <a:r>
              <a:rPr lang="zh-CN" altLang="en-US" dirty="0" smtClean="0"/>
              <a:t>存储</a:t>
            </a:r>
            <a:r>
              <a:rPr lang="en-US" altLang="zh-CN" dirty="0" smtClean="0"/>
              <a:t>1000-0001</a:t>
            </a:r>
          </a:p>
          <a:p>
            <a:endParaRPr lang="en-US" altLang="zh-CN" dirty="0"/>
          </a:p>
          <a:p>
            <a:r>
              <a:rPr lang="zh-CN" altLang="en-US" dirty="0" smtClean="0"/>
              <a:t>在算法的实际应用中，</a:t>
            </a:r>
            <a:r>
              <a:rPr lang="en-US" altLang="zh-CN" dirty="0" smtClean="0"/>
              <a:t>B[x]</a:t>
            </a:r>
            <a:r>
              <a:rPr lang="zh-CN" altLang="en-US" dirty="0" smtClean="0"/>
              <a:t>不再存储范围内元素的和，而是存储最小值</a:t>
            </a:r>
            <a:endParaRPr lang="zh-CN" altLang="en-US" dirty="0"/>
          </a:p>
        </p:txBody>
      </p:sp>
      <p:sp>
        <p:nvSpPr>
          <p:cNvPr id="8" name="矩形 7"/>
          <p:cNvSpPr/>
          <p:nvPr/>
        </p:nvSpPr>
        <p:spPr>
          <a:xfrm>
            <a:off x="831542" y="1677727"/>
            <a:ext cx="5365072" cy="646331"/>
          </a:xfrm>
          <a:prstGeom prst="rect">
            <a:avLst/>
          </a:prstGeom>
        </p:spPr>
        <p:txBody>
          <a:bodyPr wrap="square">
            <a:spAutoFit/>
          </a:bodyPr>
          <a:lstStyle/>
          <a:p>
            <a:r>
              <a:rPr lang="zh-CN" altLang="en-US" dirty="0"/>
              <a:t>选择交换区域中</a:t>
            </a:r>
            <a:r>
              <a:rPr lang="en-US" altLang="zh-CN" dirty="0"/>
              <a:t>M</a:t>
            </a:r>
            <a:r>
              <a:rPr lang="zh-CN" altLang="en-US" dirty="0"/>
              <a:t>值最小的节点是一个耗时为</a:t>
            </a:r>
            <a:r>
              <a:rPr lang="en-US" altLang="zh-CN" dirty="0"/>
              <a:t>O(N)</a:t>
            </a:r>
            <a:r>
              <a:rPr lang="zh-CN" altLang="en-US" dirty="0"/>
              <a:t>的过程，如果采用</a:t>
            </a:r>
            <a:r>
              <a:rPr lang="en-US" altLang="zh-CN" dirty="0"/>
              <a:t>BIT</a:t>
            </a:r>
            <a:r>
              <a:rPr lang="zh-CN" altLang="en-US" dirty="0"/>
              <a:t>数据结构可以降低为</a:t>
            </a:r>
            <a:r>
              <a:rPr lang="en-US" altLang="zh-CN" dirty="0"/>
              <a:t>O(log N)</a:t>
            </a:r>
          </a:p>
        </p:txBody>
      </p:sp>
    </p:spTree>
    <p:extLst>
      <p:ext uri="{BB962C8B-B14F-4D97-AF65-F5344CB8AC3E}">
        <p14:creationId xmlns:p14="http://schemas.microsoft.com/office/powerpoint/2010/main" val="21121143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BIT</a:t>
            </a:r>
            <a:r>
              <a:rPr lang="zh-CN" altLang="en-US" dirty="0" smtClean="0"/>
              <a:t>数据结构扩展</a:t>
            </a:r>
            <a:endParaRPr lang="zh-CN" altLang="en-US" dirty="0"/>
          </a:p>
        </p:txBody>
      </p:sp>
      <p:sp>
        <p:nvSpPr>
          <p:cNvPr id="3" name="文本占位符 2"/>
          <p:cNvSpPr>
            <a:spLocks noGrp="1"/>
          </p:cNvSpPr>
          <p:nvPr>
            <p:ph type="body" sz="quarter" idx="11"/>
          </p:nvPr>
        </p:nvSpPr>
        <p:spPr/>
        <p:txBody>
          <a:bodyPr/>
          <a:lstStyle/>
          <a:p>
            <a:r>
              <a:rPr lang="en-US" altLang="zh-CN" dirty="0" smtClean="0"/>
              <a:t>06</a:t>
            </a:r>
            <a:endParaRPr lang="zh-CN" altLang="en-US" dirty="0"/>
          </a:p>
        </p:txBody>
      </p:sp>
      <p:pic>
        <p:nvPicPr>
          <p:cNvPr id="4" name="图片 3"/>
          <p:cNvPicPr>
            <a:picLocks noChangeAspect="1"/>
          </p:cNvPicPr>
          <p:nvPr/>
        </p:nvPicPr>
        <p:blipFill>
          <a:blip r:embed="rId2"/>
          <a:stretch>
            <a:fillRect/>
          </a:stretch>
        </p:blipFill>
        <p:spPr>
          <a:xfrm>
            <a:off x="316138" y="1225600"/>
            <a:ext cx="6819048" cy="4761905"/>
          </a:xfrm>
          <a:prstGeom prst="rect">
            <a:avLst/>
          </a:prstGeom>
        </p:spPr>
      </p:pic>
      <p:sp>
        <p:nvSpPr>
          <p:cNvPr id="5" name="矩形 4"/>
          <p:cNvSpPr/>
          <p:nvPr/>
        </p:nvSpPr>
        <p:spPr>
          <a:xfrm>
            <a:off x="7297444" y="1856151"/>
            <a:ext cx="4279037" cy="923330"/>
          </a:xfrm>
          <a:prstGeom prst="rect">
            <a:avLst/>
          </a:prstGeom>
        </p:spPr>
        <p:txBody>
          <a:bodyPr wrap="square">
            <a:spAutoFit/>
          </a:bodyPr>
          <a:lstStyle/>
          <a:p>
            <a:r>
              <a:rPr lang="zh-CN" altLang="en-US" dirty="0" smtClean="0"/>
              <a:t>选择交换区域中</a:t>
            </a:r>
            <a:r>
              <a:rPr lang="en-US" altLang="zh-CN" dirty="0" smtClean="0"/>
              <a:t>M</a:t>
            </a:r>
            <a:r>
              <a:rPr lang="zh-CN" altLang="en-US" dirty="0" smtClean="0"/>
              <a:t>值最小的节点是一个耗时为</a:t>
            </a:r>
            <a:r>
              <a:rPr lang="en-US" altLang="zh-CN" dirty="0" smtClean="0"/>
              <a:t>O(N)</a:t>
            </a:r>
            <a:r>
              <a:rPr lang="zh-CN" altLang="en-US" dirty="0" smtClean="0"/>
              <a:t>的过程，如果采用</a:t>
            </a:r>
            <a:r>
              <a:rPr lang="en-US" altLang="zh-CN" dirty="0" smtClean="0"/>
              <a:t>BIT</a:t>
            </a:r>
            <a:r>
              <a:rPr lang="zh-CN" altLang="en-US" dirty="0" smtClean="0"/>
              <a:t>数据结构可以降低为</a:t>
            </a:r>
            <a:r>
              <a:rPr lang="en-US" altLang="zh-CN" dirty="0" smtClean="0"/>
              <a:t>O(log N</a:t>
            </a:r>
            <a:r>
              <a:rPr lang="en-US" altLang="zh-CN" dirty="0"/>
              <a:t>)</a:t>
            </a:r>
            <a:endParaRPr lang="en-US" altLang="zh-CN" dirty="0" smtClean="0"/>
          </a:p>
        </p:txBody>
      </p:sp>
    </p:spTree>
    <p:extLst>
      <p:ext uri="{BB962C8B-B14F-4D97-AF65-F5344CB8AC3E}">
        <p14:creationId xmlns:p14="http://schemas.microsoft.com/office/powerpoint/2010/main" val="42688051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TCAM</a:t>
            </a:r>
            <a:r>
              <a:rPr lang="zh-CN" altLang="en-US" dirty="0"/>
              <a:t>表项更新算法</a:t>
            </a:r>
            <a:r>
              <a:rPr lang="en-US" altLang="zh-CN" b="0" dirty="0" err="1"/>
              <a:t>FastRule</a:t>
            </a:r>
            <a:r>
              <a:rPr lang="en-US" altLang="zh-CN" dirty="0"/>
              <a:t> </a:t>
            </a:r>
            <a:endParaRPr lang="zh-CN" altLang="en-US" dirty="0"/>
          </a:p>
          <a:p>
            <a:endParaRPr lang="zh-CN" altLang="en-US" dirty="0"/>
          </a:p>
        </p:txBody>
      </p:sp>
      <p:sp>
        <p:nvSpPr>
          <p:cNvPr id="3" name="文本占位符 2"/>
          <p:cNvSpPr>
            <a:spLocks noGrp="1"/>
          </p:cNvSpPr>
          <p:nvPr>
            <p:ph type="body" sz="quarter" idx="11"/>
          </p:nvPr>
        </p:nvSpPr>
        <p:spPr/>
        <p:txBody>
          <a:bodyPr/>
          <a:lstStyle/>
          <a:p>
            <a:r>
              <a:rPr lang="en-US" altLang="zh-CN" dirty="0" smtClean="0"/>
              <a:t>07</a:t>
            </a:r>
            <a:endParaRPr lang="zh-CN" altLang="en-US" dirty="0"/>
          </a:p>
        </p:txBody>
      </p:sp>
      <p:sp>
        <p:nvSpPr>
          <p:cNvPr id="5" name="矩形 4"/>
          <p:cNvSpPr/>
          <p:nvPr/>
        </p:nvSpPr>
        <p:spPr>
          <a:xfrm>
            <a:off x="5353236" y="1856151"/>
            <a:ext cx="6223246" cy="2585323"/>
          </a:xfrm>
          <a:prstGeom prst="rect">
            <a:avLst/>
          </a:prstGeom>
        </p:spPr>
        <p:txBody>
          <a:bodyPr wrap="square">
            <a:spAutoFit/>
          </a:bodyPr>
          <a:lstStyle/>
          <a:p>
            <a:r>
              <a:rPr lang="zh-CN" altLang="en-US" dirty="0" smtClean="0"/>
              <a:t>在</a:t>
            </a:r>
            <a:r>
              <a:rPr lang="en-US" altLang="zh-CN" dirty="0" smtClean="0"/>
              <a:t>fa</a:t>
            </a:r>
            <a:r>
              <a:rPr lang="zh-CN" altLang="en-US" dirty="0" smtClean="0"/>
              <a:t>和</a:t>
            </a:r>
            <a:r>
              <a:rPr lang="en-US" altLang="zh-CN" dirty="0" smtClean="0"/>
              <a:t>fb</a:t>
            </a:r>
            <a:r>
              <a:rPr lang="zh-CN" altLang="en-US" dirty="0" smtClean="0"/>
              <a:t>之间选择合适的</a:t>
            </a:r>
            <a:r>
              <a:rPr lang="en-US" altLang="zh-CN" dirty="0" smtClean="0"/>
              <a:t>f’</a:t>
            </a:r>
            <a:r>
              <a:rPr lang="zh-CN" altLang="en-US" dirty="0" smtClean="0"/>
              <a:t>时，用到了</a:t>
            </a:r>
            <a:r>
              <a:rPr lang="zh-CN" altLang="en-US" dirty="0"/>
              <a:t>度</a:t>
            </a:r>
            <a:r>
              <a:rPr lang="zh-CN" altLang="en-US" dirty="0" smtClean="0"/>
              <a:t>量值</a:t>
            </a:r>
            <a:r>
              <a:rPr lang="en-US" altLang="zh-CN" dirty="0" smtClean="0"/>
              <a:t>M</a:t>
            </a:r>
            <a:r>
              <a:rPr lang="zh-CN" altLang="en-US" dirty="0" smtClean="0"/>
              <a:t>，</a:t>
            </a:r>
            <a:r>
              <a:rPr lang="en-US" altLang="zh-CN" dirty="0" smtClean="0"/>
              <a:t>M(A)</a:t>
            </a:r>
            <a:r>
              <a:rPr lang="zh-CN" altLang="en-US" dirty="0" smtClean="0"/>
              <a:t>是插入</a:t>
            </a:r>
            <a:r>
              <a:rPr lang="en-US" altLang="zh-CN" dirty="0" smtClean="0"/>
              <a:t>A</a:t>
            </a:r>
            <a:r>
              <a:rPr lang="zh-CN" altLang="en-US" dirty="0" smtClean="0"/>
              <a:t>所需的循环次数。</a:t>
            </a:r>
            <a:endParaRPr lang="en-US" altLang="zh-CN" dirty="0" smtClean="0"/>
          </a:p>
          <a:p>
            <a:endParaRPr lang="en-US" altLang="zh-CN" dirty="0"/>
          </a:p>
          <a:p>
            <a:r>
              <a:rPr lang="en-US" altLang="zh-CN" dirty="0" smtClean="0"/>
              <a:t>1.</a:t>
            </a:r>
            <a:r>
              <a:rPr lang="zh-CN" altLang="en-US" dirty="0" smtClean="0"/>
              <a:t>根据优先级关系制作有向无环图，有向边代表优先级关系；</a:t>
            </a:r>
            <a:endParaRPr lang="en-US" altLang="zh-CN" dirty="0" smtClean="0"/>
          </a:p>
          <a:p>
            <a:r>
              <a:rPr lang="en-US" altLang="zh-CN" dirty="0" smtClean="0"/>
              <a:t>2.</a:t>
            </a:r>
            <a:r>
              <a:rPr lang="zh-CN" altLang="en-US" dirty="0" smtClean="0"/>
              <a:t>首次计算</a:t>
            </a:r>
            <a:r>
              <a:rPr lang="en-US" altLang="zh-CN" dirty="0" smtClean="0"/>
              <a:t>M</a:t>
            </a:r>
            <a:r>
              <a:rPr lang="zh-CN" altLang="en-US" dirty="0" smtClean="0"/>
              <a:t>值时，使用</a:t>
            </a:r>
            <a:r>
              <a:rPr lang="en-US" altLang="zh-CN" dirty="0" smtClean="0"/>
              <a:t>DFS</a:t>
            </a:r>
            <a:r>
              <a:rPr lang="zh-CN" altLang="en-US" dirty="0" smtClean="0"/>
              <a:t>算法，从每一个节点出发，搜索所有邻居；</a:t>
            </a:r>
            <a:endParaRPr lang="en-US" altLang="zh-CN" dirty="0" smtClean="0"/>
          </a:p>
          <a:p>
            <a:r>
              <a:rPr lang="en-US" altLang="zh-CN" dirty="0" smtClean="0"/>
              <a:t>3.</a:t>
            </a:r>
            <a:r>
              <a:rPr lang="zh-CN" altLang="en-US" dirty="0" smtClean="0"/>
              <a:t>在之后的所有操作中，只对</a:t>
            </a:r>
            <a:r>
              <a:rPr lang="en-US" altLang="zh-CN" dirty="0" smtClean="0"/>
              <a:t>M</a:t>
            </a:r>
            <a:r>
              <a:rPr lang="zh-CN" altLang="en-US" dirty="0" smtClean="0"/>
              <a:t>值进行更新，而不进行重新计算。更新的范围是交换链上的所有节点，以及直接或者间接与交换链上节点有优先级关系的节点</a:t>
            </a:r>
            <a:endParaRPr lang="en-US" altLang="zh-CN" dirty="0" smtClean="0"/>
          </a:p>
        </p:txBody>
      </p:sp>
      <p:pic>
        <p:nvPicPr>
          <p:cNvPr id="7" name="图片 6"/>
          <p:cNvPicPr>
            <a:picLocks noChangeAspect="1"/>
          </p:cNvPicPr>
          <p:nvPr/>
        </p:nvPicPr>
        <p:blipFill>
          <a:blip r:embed="rId2"/>
          <a:stretch>
            <a:fillRect/>
          </a:stretch>
        </p:blipFill>
        <p:spPr>
          <a:xfrm>
            <a:off x="810524" y="1136178"/>
            <a:ext cx="3971429" cy="4780952"/>
          </a:xfrm>
          <a:prstGeom prst="rect">
            <a:avLst/>
          </a:prstGeom>
        </p:spPr>
      </p:pic>
      <p:sp>
        <p:nvSpPr>
          <p:cNvPr id="8" name="文本框 7"/>
          <p:cNvSpPr txBox="1"/>
          <p:nvPr/>
        </p:nvSpPr>
        <p:spPr>
          <a:xfrm>
            <a:off x="1180730" y="878889"/>
            <a:ext cx="2246051" cy="369332"/>
          </a:xfrm>
          <a:prstGeom prst="rect">
            <a:avLst/>
          </a:prstGeom>
          <a:noFill/>
        </p:spPr>
        <p:txBody>
          <a:bodyPr wrap="square" rtlCol="0">
            <a:spAutoFit/>
          </a:bodyPr>
          <a:lstStyle/>
          <a:p>
            <a:r>
              <a:rPr lang="en-US" altLang="zh-CN" dirty="0" smtClean="0"/>
              <a:t>Mold </a:t>
            </a:r>
            <a:r>
              <a:rPr lang="zh-CN" altLang="en-US" dirty="0" smtClean="0"/>
              <a:t>：旧的</a:t>
            </a:r>
            <a:r>
              <a:rPr lang="en-US" altLang="zh-CN" dirty="0" smtClean="0"/>
              <a:t>M</a:t>
            </a:r>
            <a:r>
              <a:rPr lang="zh-CN" altLang="en-US" dirty="0" smtClean="0"/>
              <a:t>值</a:t>
            </a:r>
            <a:endParaRPr lang="zh-CN" altLang="en-US" dirty="0"/>
          </a:p>
        </p:txBody>
      </p:sp>
    </p:spTree>
    <p:extLst>
      <p:ext uri="{BB962C8B-B14F-4D97-AF65-F5344CB8AC3E}">
        <p14:creationId xmlns:p14="http://schemas.microsoft.com/office/powerpoint/2010/main" val="1766540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TCAM</a:t>
            </a:r>
            <a:r>
              <a:rPr lang="zh-CN" altLang="en-US" dirty="0" smtClean="0"/>
              <a:t>中的表项分布场景</a:t>
            </a:r>
            <a:endParaRPr lang="zh-CN" altLang="en-US" dirty="0"/>
          </a:p>
        </p:txBody>
      </p:sp>
      <p:sp>
        <p:nvSpPr>
          <p:cNvPr id="3" name="文本占位符 2"/>
          <p:cNvSpPr>
            <a:spLocks noGrp="1"/>
          </p:cNvSpPr>
          <p:nvPr>
            <p:ph type="body" sz="quarter" idx="11"/>
          </p:nvPr>
        </p:nvSpPr>
        <p:spPr/>
        <p:txBody>
          <a:bodyPr/>
          <a:lstStyle/>
          <a:p>
            <a:r>
              <a:rPr lang="en-US" altLang="zh-CN" dirty="0" smtClean="0"/>
              <a:t>08</a:t>
            </a:r>
            <a:endParaRPr lang="zh-CN" altLang="en-US" dirty="0"/>
          </a:p>
        </p:txBody>
      </p:sp>
      <p:pic>
        <p:nvPicPr>
          <p:cNvPr id="4" name="图片 3"/>
          <p:cNvPicPr>
            <a:picLocks noChangeAspect="1"/>
          </p:cNvPicPr>
          <p:nvPr/>
        </p:nvPicPr>
        <p:blipFill>
          <a:blip r:embed="rId2"/>
          <a:stretch>
            <a:fillRect/>
          </a:stretch>
        </p:blipFill>
        <p:spPr>
          <a:xfrm>
            <a:off x="262660" y="825628"/>
            <a:ext cx="5647619" cy="4514286"/>
          </a:xfrm>
          <a:prstGeom prst="rect">
            <a:avLst/>
          </a:prstGeom>
        </p:spPr>
      </p:pic>
      <p:sp>
        <p:nvSpPr>
          <p:cNvPr id="5" name="矩形 4"/>
          <p:cNvSpPr/>
          <p:nvPr/>
        </p:nvSpPr>
        <p:spPr>
          <a:xfrm>
            <a:off x="6036817" y="1651610"/>
            <a:ext cx="5779362" cy="3139321"/>
          </a:xfrm>
          <a:prstGeom prst="rect">
            <a:avLst/>
          </a:prstGeom>
        </p:spPr>
        <p:txBody>
          <a:bodyPr wrap="square">
            <a:spAutoFit/>
          </a:bodyPr>
          <a:lstStyle/>
          <a:p>
            <a:r>
              <a:rPr lang="en-US" altLang="zh-CN" dirty="0" smtClean="0"/>
              <a:t>TCAM</a:t>
            </a:r>
            <a:r>
              <a:rPr lang="zh-CN" altLang="en-US" dirty="0" smtClean="0"/>
              <a:t>中表项的物理位置分布大致有三种：</a:t>
            </a:r>
            <a:endParaRPr lang="en-US" altLang="zh-CN" dirty="0" smtClean="0"/>
          </a:p>
          <a:p>
            <a:endParaRPr lang="en-US" altLang="zh-CN" dirty="0" smtClean="0"/>
          </a:p>
          <a:p>
            <a:r>
              <a:rPr lang="en-US" altLang="zh-CN" dirty="0" smtClean="0"/>
              <a:t>1.</a:t>
            </a:r>
            <a:r>
              <a:rPr lang="zh-CN" altLang="en-US" dirty="0" smtClean="0"/>
              <a:t>全部在顶部或者全部在底部；</a:t>
            </a:r>
            <a:endParaRPr lang="en-US" altLang="zh-CN" dirty="0" smtClean="0"/>
          </a:p>
          <a:p>
            <a:r>
              <a:rPr lang="en-US" altLang="zh-CN" dirty="0" smtClean="0"/>
              <a:t>2.</a:t>
            </a:r>
            <a:r>
              <a:rPr lang="zh-CN" altLang="en-US" dirty="0" smtClean="0"/>
              <a:t>每隔一段距离留若干空位置；</a:t>
            </a:r>
            <a:endParaRPr lang="en-US" altLang="zh-CN" dirty="0" smtClean="0"/>
          </a:p>
          <a:p>
            <a:r>
              <a:rPr lang="en-US" altLang="zh-CN" dirty="0" smtClean="0"/>
              <a:t>3.</a:t>
            </a:r>
            <a:r>
              <a:rPr lang="zh-CN" altLang="en-US" dirty="0"/>
              <a:t>分布</a:t>
            </a:r>
            <a:r>
              <a:rPr lang="zh-CN" altLang="en-US" dirty="0" smtClean="0"/>
              <a:t>在顶部和底部，且数量均衡；</a:t>
            </a:r>
            <a:endParaRPr lang="en-US" altLang="zh-CN" dirty="0" smtClean="0"/>
          </a:p>
          <a:p>
            <a:endParaRPr lang="en-US" altLang="zh-CN" dirty="0"/>
          </a:p>
          <a:p>
            <a:r>
              <a:rPr lang="en-US" altLang="zh-CN" dirty="0" smtClean="0"/>
              <a:t>1</a:t>
            </a:r>
            <a:r>
              <a:rPr lang="zh-CN" altLang="en-US" dirty="0" smtClean="0"/>
              <a:t>是最普通的情形，算法直接可以应用；</a:t>
            </a:r>
            <a:endParaRPr lang="en-US" altLang="zh-CN" dirty="0" smtClean="0"/>
          </a:p>
          <a:p>
            <a:r>
              <a:rPr lang="en-US" altLang="zh-CN" dirty="0" smtClean="0"/>
              <a:t>2</a:t>
            </a:r>
            <a:r>
              <a:rPr lang="zh-CN" altLang="en-US" dirty="0" smtClean="0"/>
              <a:t>情形很难一直保持下去，也就是说，经过若干次插入操作，中间的空位置可能被填满了；</a:t>
            </a:r>
            <a:endParaRPr lang="en-US" altLang="zh-CN" dirty="0" smtClean="0"/>
          </a:p>
          <a:p>
            <a:r>
              <a:rPr lang="en-US" altLang="zh-CN" dirty="0" smtClean="0"/>
              <a:t>3</a:t>
            </a:r>
            <a:r>
              <a:rPr lang="zh-CN" altLang="en-US" dirty="0" smtClean="0"/>
              <a:t>中的情形可以降低插入复杂度，但是增加表项删除的复杂度。</a:t>
            </a:r>
            <a:endParaRPr lang="en-US" altLang="zh-CN" dirty="0" smtClean="0"/>
          </a:p>
        </p:txBody>
      </p:sp>
    </p:spTree>
    <p:extLst>
      <p:ext uri="{BB962C8B-B14F-4D97-AF65-F5344CB8AC3E}">
        <p14:creationId xmlns:p14="http://schemas.microsoft.com/office/powerpoint/2010/main" val="1837510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算法扩展性</a:t>
            </a:r>
            <a:endParaRPr lang="zh-CN" altLang="en-US" dirty="0"/>
          </a:p>
        </p:txBody>
      </p:sp>
      <p:sp>
        <p:nvSpPr>
          <p:cNvPr id="3" name="文本占位符 2"/>
          <p:cNvSpPr>
            <a:spLocks noGrp="1"/>
          </p:cNvSpPr>
          <p:nvPr>
            <p:ph type="body" sz="quarter" idx="11"/>
          </p:nvPr>
        </p:nvSpPr>
        <p:spPr/>
        <p:txBody>
          <a:bodyPr/>
          <a:lstStyle/>
          <a:p>
            <a:r>
              <a:rPr lang="en-US" altLang="zh-CN" dirty="0" smtClean="0"/>
              <a:t>09</a:t>
            </a:r>
            <a:endParaRPr lang="zh-CN" altLang="en-US" dirty="0"/>
          </a:p>
        </p:txBody>
      </p:sp>
      <p:pic>
        <p:nvPicPr>
          <p:cNvPr id="4" name="图片 3"/>
          <p:cNvPicPr>
            <a:picLocks noChangeAspect="1"/>
          </p:cNvPicPr>
          <p:nvPr/>
        </p:nvPicPr>
        <p:blipFill>
          <a:blip r:embed="rId2"/>
          <a:stretch>
            <a:fillRect/>
          </a:stretch>
        </p:blipFill>
        <p:spPr>
          <a:xfrm>
            <a:off x="886691" y="1463404"/>
            <a:ext cx="1390476" cy="3876190"/>
          </a:xfrm>
          <a:prstGeom prst="rect">
            <a:avLst/>
          </a:prstGeom>
        </p:spPr>
      </p:pic>
      <p:sp>
        <p:nvSpPr>
          <p:cNvPr id="5" name="矩形 4"/>
          <p:cNvSpPr/>
          <p:nvPr/>
        </p:nvSpPr>
        <p:spPr>
          <a:xfrm>
            <a:off x="3275860" y="1646275"/>
            <a:ext cx="7546020" cy="3693319"/>
          </a:xfrm>
          <a:prstGeom prst="rect">
            <a:avLst/>
          </a:prstGeom>
        </p:spPr>
        <p:txBody>
          <a:bodyPr wrap="square">
            <a:spAutoFit/>
          </a:bodyPr>
          <a:lstStyle/>
          <a:p>
            <a:r>
              <a:rPr lang="zh-CN" altLang="en-US" dirty="0" smtClean="0"/>
              <a:t>第三种物理位置分布，即表项均衡的分布在顶部和底部，增添和删除表项的操作如下：</a:t>
            </a:r>
            <a:endParaRPr lang="en-US" altLang="zh-CN" dirty="0" smtClean="0"/>
          </a:p>
          <a:p>
            <a:endParaRPr lang="en-US" altLang="zh-CN" dirty="0"/>
          </a:p>
          <a:p>
            <a:r>
              <a:rPr lang="zh-CN" altLang="en-US" dirty="0"/>
              <a:t>增添表项</a:t>
            </a:r>
            <a:r>
              <a:rPr lang="zh-CN" altLang="en-US" dirty="0" smtClean="0"/>
              <a:t>：</a:t>
            </a:r>
            <a:endParaRPr lang="en-US" altLang="zh-CN" dirty="0" smtClean="0"/>
          </a:p>
          <a:p>
            <a:r>
              <a:rPr lang="zh-CN" altLang="en-US" dirty="0" smtClean="0"/>
              <a:t>如果</a:t>
            </a:r>
            <a:r>
              <a:rPr lang="en-US" altLang="zh-CN" dirty="0"/>
              <a:t>f</a:t>
            </a:r>
            <a:r>
              <a:rPr lang="zh-CN" altLang="en-US" dirty="0"/>
              <a:t>两边（优先级顺序）的两个规则</a:t>
            </a:r>
            <a:r>
              <a:rPr lang="en-US" altLang="zh-CN" dirty="0"/>
              <a:t>fa</a:t>
            </a:r>
            <a:r>
              <a:rPr lang="zh-CN" altLang="en-US" dirty="0"/>
              <a:t>，</a:t>
            </a:r>
            <a:r>
              <a:rPr lang="en-US" altLang="zh-CN" dirty="0"/>
              <a:t>fb</a:t>
            </a:r>
            <a:r>
              <a:rPr lang="zh-CN" altLang="en-US" dirty="0"/>
              <a:t>，都在顶部，或者都在底部，那么就按照之前的方法插入顶部或者底部，如果</a:t>
            </a:r>
            <a:r>
              <a:rPr lang="en-US" altLang="zh-CN" dirty="0"/>
              <a:t>fa</a:t>
            </a:r>
            <a:r>
              <a:rPr lang="zh-CN" altLang="en-US" dirty="0"/>
              <a:t>，</a:t>
            </a:r>
            <a:r>
              <a:rPr lang="en-US" altLang="zh-CN" dirty="0"/>
              <a:t>fb</a:t>
            </a:r>
            <a:r>
              <a:rPr lang="zh-CN" altLang="en-US" dirty="0"/>
              <a:t>分别在顶部和底部，那么</a:t>
            </a:r>
            <a:r>
              <a:rPr lang="en-US" altLang="zh-CN" dirty="0"/>
              <a:t>f</a:t>
            </a:r>
            <a:r>
              <a:rPr lang="zh-CN" altLang="en-US" dirty="0"/>
              <a:t>就直接插入中间的空位置，如果顶部的规则较多，就插入靠下的位置，反之即反</a:t>
            </a:r>
            <a:endParaRPr lang="en-US" altLang="zh-CN" dirty="0" smtClean="0"/>
          </a:p>
          <a:p>
            <a:endParaRPr lang="en-US" altLang="zh-CN" dirty="0"/>
          </a:p>
          <a:p>
            <a:r>
              <a:rPr lang="zh-CN" altLang="en-US" dirty="0" smtClean="0"/>
              <a:t>删除表项：</a:t>
            </a:r>
            <a:endParaRPr lang="en-US" altLang="zh-CN" dirty="0" smtClean="0"/>
          </a:p>
          <a:p>
            <a:r>
              <a:rPr lang="zh-CN" altLang="en-US" dirty="0"/>
              <a:t>脏</a:t>
            </a:r>
            <a:r>
              <a:rPr lang="zh-CN" altLang="en-US" dirty="0" smtClean="0"/>
              <a:t>删除：删除之后不进行任何处理</a:t>
            </a:r>
            <a:endParaRPr lang="en-US" altLang="zh-CN" dirty="0" smtClean="0"/>
          </a:p>
          <a:p>
            <a:r>
              <a:rPr lang="zh-CN" altLang="en-US" dirty="0" smtClean="0"/>
              <a:t>平衡删除：删除之后用其他表项填补空缺，维持所有表项都存储在顶部和底部的性质</a:t>
            </a:r>
            <a:endParaRPr lang="en-US" altLang="zh-CN" dirty="0" smtClean="0"/>
          </a:p>
        </p:txBody>
      </p:sp>
    </p:spTree>
    <p:extLst>
      <p:ext uri="{BB962C8B-B14F-4D97-AF65-F5344CB8AC3E}">
        <p14:creationId xmlns:p14="http://schemas.microsoft.com/office/powerpoint/2010/main" val="20622334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算法效果</a:t>
            </a:r>
            <a:endParaRPr lang="zh-CN" altLang="en-US" dirty="0"/>
          </a:p>
        </p:txBody>
      </p:sp>
      <p:sp>
        <p:nvSpPr>
          <p:cNvPr id="3" name="文本占位符 2"/>
          <p:cNvSpPr>
            <a:spLocks noGrp="1"/>
          </p:cNvSpPr>
          <p:nvPr>
            <p:ph type="body" sz="quarter" idx="11"/>
          </p:nvPr>
        </p:nvSpPr>
        <p:spPr/>
        <p:txBody>
          <a:bodyPr/>
          <a:lstStyle/>
          <a:p>
            <a:r>
              <a:rPr lang="en-US" altLang="zh-CN" dirty="0" smtClean="0"/>
              <a:t>10</a:t>
            </a:r>
            <a:endParaRPr lang="zh-CN" altLang="en-US" dirty="0"/>
          </a:p>
        </p:txBody>
      </p:sp>
      <p:sp>
        <p:nvSpPr>
          <p:cNvPr id="5" name="矩形 4"/>
          <p:cNvSpPr/>
          <p:nvPr/>
        </p:nvSpPr>
        <p:spPr>
          <a:xfrm>
            <a:off x="6134469" y="1958375"/>
            <a:ext cx="5184559" cy="2585323"/>
          </a:xfrm>
          <a:prstGeom prst="rect">
            <a:avLst/>
          </a:prstGeom>
        </p:spPr>
        <p:txBody>
          <a:bodyPr wrap="square">
            <a:spAutoFit/>
          </a:bodyPr>
          <a:lstStyle/>
          <a:p>
            <a:r>
              <a:rPr lang="en-US" altLang="zh-CN" dirty="0" smtClean="0"/>
              <a:t>FR-SB</a:t>
            </a:r>
            <a:r>
              <a:rPr lang="zh-CN" altLang="en-US" dirty="0" smtClean="0"/>
              <a:t>：两侧分布 </a:t>
            </a:r>
            <a:r>
              <a:rPr lang="en-US" altLang="zh-CN" dirty="0" smtClean="0"/>
              <a:t>+ </a:t>
            </a:r>
            <a:r>
              <a:rPr lang="en-US" altLang="zh-CN" dirty="0" err="1" smtClean="0"/>
              <a:t>FastRule</a:t>
            </a:r>
            <a:r>
              <a:rPr lang="en-US" altLang="zh-CN" dirty="0" smtClean="0"/>
              <a:t> + </a:t>
            </a:r>
            <a:r>
              <a:rPr lang="zh-CN" altLang="en-US" dirty="0" smtClean="0"/>
              <a:t>平衡删除策略</a:t>
            </a:r>
            <a:endParaRPr lang="en-US" altLang="zh-CN" dirty="0" smtClean="0"/>
          </a:p>
          <a:p>
            <a:endParaRPr lang="en-US" altLang="zh-CN" dirty="0"/>
          </a:p>
          <a:p>
            <a:r>
              <a:rPr lang="en-US" altLang="zh-CN" dirty="0" smtClean="0"/>
              <a:t>FR-SD</a:t>
            </a:r>
            <a:r>
              <a:rPr lang="zh-CN" altLang="en-US" dirty="0" smtClean="0"/>
              <a:t>：两侧分布 </a:t>
            </a:r>
            <a:r>
              <a:rPr lang="en-US" altLang="zh-CN" dirty="0" smtClean="0"/>
              <a:t>+ </a:t>
            </a:r>
            <a:r>
              <a:rPr lang="en-US" altLang="zh-CN" dirty="0" err="1" smtClean="0"/>
              <a:t>FastRule</a:t>
            </a:r>
            <a:r>
              <a:rPr lang="en-US" altLang="zh-CN" dirty="0" smtClean="0"/>
              <a:t> + </a:t>
            </a:r>
            <a:r>
              <a:rPr lang="zh-CN" altLang="en-US" dirty="0" smtClean="0"/>
              <a:t>脏删除</a:t>
            </a:r>
            <a:endParaRPr lang="en-US" altLang="zh-CN" dirty="0" smtClean="0"/>
          </a:p>
          <a:p>
            <a:endParaRPr lang="en-US" altLang="zh-CN" dirty="0" smtClean="0"/>
          </a:p>
          <a:p>
            <a:r>
              <a:rPr lang="en-US" altLang="zh-CN" dirty="0" smtClean="0"/>
              <a:t>FR-O</a:t>
            </a:r>
            <a:r>
              <a:rPr lang="zh-CN" altLang="en-US" dirty="0" smtClean="0"/>
              <a:t>：一般分布</a:t>
            </a:r>
            <a:endParaRPr lang="en-US" altLang="zh-CN" dirty="0" smtClean="0"/>
          </a:p>
          <a:p>
            <a:endParaRPr lang="en-US" altLang="zh-CN" dirty="0" smtClean="0"/>
          </a:p>
          <a:p>
            <a:r>
              <a:rPr lang="en-US" altLang="zh-CN" dirty="0" err="1" smtClean="0"/>
              <a:t>RuleTris</a:t>
            </a:r>
            <a:r>
              <a:rPr lang="zh-CN" altLang="en-US" dirty="0" smtClean="0"/>
              <a:t>：当前广泛使用的算法</a:t>
            </a:r>
            <a:endParaRPr lang="en-US" altLang="zh-CN" dirty="0" smtClean="0"/>
          </a:p>
          <a:p>
            <a:endParaRPr lang="en-US" altLang="zh-CN" dirty="0" smtClean="0"/>
          </a:p>
          <a:p>
            <a:r>
              <a:rPr lang="en-US" altLang="zh-CN" dirty="0" smtClean="0"/>
              <a:t>Naïve</a:t>
            </a:r>
            <a:r>
              <a:rPr lang="zh-CN" altLang="en-US" dirty="0" smtClean="0"/>
              <a:t>：朴素算法</a:t>
            </a:r>
            <a:endParaRPr lang="en-US" altLang="zh-CN" dirty="0" smtClean="0"/>
          </a:p>
        </p:txBody>
      </p:sp>
      <p:pic>
        <p:nvPicPr>
          <p:cNvPr id="6" name="图片 5"/>
          <p:cNvPicPr>
            <a:picLocks noChangeAspect="1"/>
          </p:cNvPicPr>
          <p:nvPr/>
        </p:nvPicPr>
        <p:blipFill>
          <a:blip r:embed="rId2"/>
          <a:stretch>
            <a:fillRect/>
          </a:stretch>
        </p:blipFill>
        <p:spPr>
          <a:xfrm>
            <a:off x="781540" y="1646275"/>
            <a:ext cx="4876190" cy="3209524"/>
          </a:xfrm>
          <a:prstGeom prst="rect">
            <a:avLst/>
          </a:prstGeom>
        </p:spPr>
      </p:pic>
    </p:spTree>
    <p:extLst>
      <p:ext uri="{BB962C8B-B14F-4D97-AF65-F5344CB8AC3E}">
        <p14:creationId xmlns:p14="http://schemas.microsoft.com/office/powerpoint/2010/main" val="2024665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888975" y="2976238"/>
            <a:ext cx="6101343" cy="598234"/>
          </a:xfrm>
        </p:spPr>
        <p:txBody>
          <a:bodyPr/>
          <a:lstStyle/>
          <a:p>
            <a:r>
              <a:rPr kumimoji="1" lang="en-US" altLang="zh-CN" sz="2400" dirty="0" smtClean="0"/>
              <a:t>Fast Updating Algorithms for TCAMs</a:t>
            </a:r>
            <a:endParaRPr kumimoji="1" lang="zh-CN" altLang="en-US" sz="2400" dirty="0"/>
          </a:p>
        </p:txBody>
      </p:sp>
      <p:sp>
        <p:nvSpPr>
          <p:cNvPr id="3" name="文本占位符 2"/>
          <p:cNvSpPr>
            <a:spLocks noGrp="1"/>
          </p:cNvSpPr>
          <p:nvPr>
            <p:ph type="body" sz="quarter" idx="11"/>
          </p:nvPr>
        </p:nvSpPr>
        <p:spPr/>
        <p:txBody>
          <a:bodyPr/>
          <a:lstStyle/>
          <a:p>
            <a:r>
              <a:rPr kumimoji="1" lang="en-US" altLang="zh-CN" dirty="0" smtClean="0"/>
              <a:t>03</a:t>
            </a:r>
            <a:endParaRPr kumimoji="1" lang="zh-CN" altLang="en-US" dirty="0"/>
          </a:p>
        </p:txBody>
      </p:sp>
    </p:spTree>
    <p:extLst>
      <p:ext uri="{BB962C8B-B14F-4D97-AF65-F5344CB8AC3E}">
        <p14:creationId xmlns:p14="http://schemas.microsoft.com/office/powerpoint/2010/main" val="136955387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86691" y="144228"/>
            <a:ext cx="10183763" cy="362708"/>
          </a:xfrm>
        </p:spPr>
        <p:txBody>
          <a:bodyPr/>
          <a:lstStyle/>
          <a:p>
            <a:r>
              <a:rPr kumimoji="1" lang="en-US" altLang="zh-CN" dirty="0"/>
              <a:t>Introduction</a:t>
            </a:r>
            <a:r>
              <a:rPr lang="en-US" altLang="zh-CN" dirty="0"/>
              <a:t/>
            </a:r>
            <a:br>
              <a:rPr lang="en-US" altLang="zh-CN" dirty="0"/>
            </a:b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01</a:t>
            </a:r>
            <a:endParaRPr kumimoji="1" lang="zh-CN" altLang="en-US" dirty="0"/>
          </a:p>
        </p:txBody>
      </p:sp>
      <p:grpSp>
        <p:nvGrpSpPr>
          <p:cNvPr id="8" name="组 6"/>
          <p:cNvGrpSpPr/>
          <p:nvPr/>
        </p:nvGrpSpPr>
        <p:grpSpPr>
          <a:xfrm>
            <a:off x="6400801" y="2080831"/>
            <a:ext cx="462708" cy="462706"/>
            <a:chOff x="5905041" y="2016087"/>
            <a:chExt cx="2060154" cy="2060154"/>
          </a:xfrm>
        </p:grpSpPr>
        <p:sp>
          <p:nvSpPr>
            <p:cNvPr id="9" name="同心圆 8"/>
            <p:cNvSpPr/>
            <p:nvPr/>
          </p:nvSpPr>
          <p:spPr>
            <a:xfrm>
              <a:off x="5905041" y="2016087"/>
              <a:ext cx="2060154" cy="2060154"/>
            </a:xfrm>
            <a:prstGeom prst="donut">
              <a:avLst>
                <a:gd name="adj" fmla="val 4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0" name="L 形 9"/>
            <p:cNvSpPr/>
            <p:nvPr/>
          </p:nvSpPr>
          <p:spPr>
            <a:xfrm rot="18900000">
              <a:off x="6318173" y="2553833"/>
              <a:ext cx="1233889" cy="661011"/>
            </a:xfrm>
            <a:prstGeom prst="corner">
              <a:avLst>
                <a:gd name="adj1" fmla="val 16222"/>
                <a:gd name="adj2" fmla="val 149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sp>
        <p:nvSpPr>
          <p:cNvPr id="11" name="文本框 8"/>
          <p:cNvSpPr txBox="1"/>
          <p:nvPr/>
        </p:nvSpPr>
        <p:spPr>
          <a:xfrm>
            <a:off x="7149438" y="1905918"/>
            <a:ext cx="4253019"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a:t>The ternary </a:t>
            </a:r>
            <a:r>
              <a:rPr lang="en-US" altLang="zh-CN" sz="1600" dirty="0" smtClean="0"/>
              <a:t>capability allows </a:t>
            </a:r>
            <a:r>
              <a:rPr lang="en-US" altLang="zh-CN" sz="1600" dirty="0"/>
              <a:t>the TCAM to store</a:t>
            </a:r>
            <a:r>
              <a:rPr lang="en-US" altLang="zh-CN" sz="1600" b="1" dirty="0"/>
              <a:t> wildcards and variable length</a:t>
            </a:r>
          </a:p>
          <a:p>
            <a:r>
              <a:rPr lang="en-US" altLang="zh-CN" sz="1600" b="1" dirty="0"/>
              <a:t>prefixes</a:t>
            </a:r>
            <a:r>
              <a:rPr lang="en-US" altLang="zh-CN" sz="1600" dirty="0"/>
              <a:t> by storing don’t </a:t>
            </a:r>
            <a:r>
              <a:rPr lang="en-US" altLang="zh-CN" sz="1600" dirty="0" smtClean="0"/>
              <a:t>cares.</a:t>
            </a:r>
            <a:endParaRPr lang="en-US" altLang="zh-CN" sz="1600" dirty="0"/>
          </a:p>
        </p:txBody>
      </p:sp>
      <p:grpSp>
        <p:nvGrpSpPr>
          <p:cNvPr id="12" name="组 10"/>
          <p:cNvGrpSpPr/>
          <p:nvPr/>
        </p:nvGrpSpPr>
        <p:grpSpPr>
          <a:xfrm>
            <a:off x="6400801" y="3388941"/>
            <a:ext cx="462708" cy="462706"/>
            <a:chOff x="5905041" y="2016087"/>
            <a:chExt cx="2060154" cy="2060154"/>
          </a:xfrm>
        </p:grpSpPr>
        <p:sp>
          <p:nvSpPr>
            <p:cNvPr id="13" name="同心圆 12"/>
            <p:cNvSpPr/>
            <p:nvPr/>
          </p:nvSpPr>
          <p:spPr>
            <a:xfrm>
              <a:off x="5905041" y="2016087"/>
              <a:ext cx="2060154" cy="2060154"/>
            </a:xfrm>
            <a:prstGeom prst="donut">
              <a:avLst>
                <a:gd name="adj" fmla="val 4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4" name="L 形 13"/>
            <p:cNvSpPr/>
            <p:nvPr/>
          </p:nvSpPr>
          <p:spPr>
            <a:xfrm rot="18900000">
              <a:off x="6318173" y="2553833"/>
              <a:ext cx="1233889" cy="661011"/>
            </a:xfrm>
            <a:prstGeom prst="corner">
              <a:avLst>
                <a:gd name="adj1" fmla="val 16222"/>
                <a:gd name="adj2" fmla="val 149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sp>
        <p:nvSpPr>
          <p:cNvPr id="15" name="文本框 8"/>
          <p:cNvSpPr txBox="1"/>
          <p:nvPr/>
        </p:nvSpPr>
        <p:spPr>
          <a:xfrm>
            <a:off x="7149438" y="3214028"/>
            <a:ext cx="4320512" cy="10525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600" dirty="0"/>
              <a:t>Packet classification is carried </a:t>
            </a:r>
            <a:r>
              <a:rPr lang="en-US" altLang="zh-CN" sz="1600" dirty="0" smtClean="0"/>
              <a:t>out similarly by </a:t>
            </a:r>
            <a:r>
              <a:rPr lang="en-US" altLang="zh-CN" sz="1600" dirty="0"/>
              <a:t>storing classifier rules </a:t>
            </a:r>
            <a:r>
              <a:rPr lang="en-US" altLang="zh-CN" sz="1600" b="1" dirty="0"/>
              <a:t>in order of decreasing priority</a:t>
            </a:r>
            <a:endParaRPr lang="zh-CN" altLang="en-US" sz="1600" b="1" dirty="0"/>
          </a:p>
        </p:txBody>
      </p:sp>
      <p:grpSp>
        <p:nvGrpSpPr>
          <p:cNvPr id="16" name="组 15"/>
          <p:cNvGrpSpPr/>
          <p:nvPr/>
        </p:nvGrpSpPr>
        <p:grpSpPr>
          <a:xfrm>
            <a:off x="6400801" y="4697050"/>
            <a:ext cx="462708" cy="462706"/>
            <a:chOff x="5905041" y="2016087"/>
            <a:chExt cx="2060154" cy="2060154"/>
          </a:xfrm>
        </p:grpSpPr>
        <p:sp>
          <p:nvSpPr>
            <p:cNvPr id="17" name="同心圆 16"/>
            <p:cNvSpPr/>
            <p:nvPr/>
          </p:nvSpPr>
          <p:spPr>
            <a:xfrm>
              <a:off x="5905041" y="2016087"/>
              <a:ext cx="2060154" cy="2060154"/>
            </a:xfrm>
            <a:prstGeom prst="donut">
              <a:avLst>
                <a:gd name="adj" fmla="val 4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8" name="L 形 17"/>
            <p:cNvSpPr/>
            <p:nvPr/>
          </p:nvSpPr>
          <p:spPr>
            <a:xfrm rot="18900000">
              <a:off x="6318173" y="2553833"/>
              <a:ext cx="1233889" cy="661011"/>
            </a:xfrm>
            <a:prstGeom prst="corner">
              <a:avLst>
                <a:gd name="adj1" fmla="val 16222"/>
                <a:gd name="adj2" fmla="val 149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sp>
        <p:nvSpPr>
          <p:cNvPr id="19" name="文本框 8"/>
          <p:cNvSpPr txBox="1"/>
          <p:nvPr/>
        </p:nvSpPr>
        <p:spPr>
          <a:xfrm>
            <a:off x="7149438" y="4740386"/>
            <a:ext cx="4320512" cy="169277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600" dirty="0"/>
              <a:t>Lookups are </a:t>
            </a:r>
            <a:r>
              <a:rPr lang="en-US" altLang="zh-CN" sz="1600" dirty="0" err="1"/>
              <a:t>perfomed</a:t>
            </a:r>
            <a:r>
              <a:rPr lang="en-US" altLang="zh-CN" sz="1600" dirty="0"/>
              <a:t> in </a:t>
            </a:r>
            <a:r>
              <a:rPr lang="en-US" altLang="zh-CN" sz="1600" dirty="0" smtClean="0"/>
              <a:t>a TCAM </a:t>
            </a:r>
            <a:r>
              <a:rPr lang="en-US" altLang="zh-CN" sz="1600" dirty="0"/>
              <a:t>by storing forwarding table entries </a:t>
            </a:r>
            <a:r>
              <a:rPr lang="en-US" altLang="zh-CN" sz="1600" b="1" dirty="0"/>
              <a:t>in order of decreasing prefix length</a:t>
            </a:r>
            <a:r>
              <a:rPr lang="en-US" altLang="zh-CN" sz="1600" dirty="0"/>
              <a:t>s </a:t>
            </a:r>
            <a:r>
              <a:rPr lang="en-US" altLang="zh-CN" sz="1600" dirty="0" smtClean="0"/>
              <a:t>and choosing </a:t>
            </a:r>
            <a:r>
              <a:rPr lang="en-US" altLang="zh-CN" sz="1600" b="1" dirty="0"/>
              <a:t>the first entry </a:t>
            </a:r>
            <a:r>
              <a:rPr lang="en-US" altLang="zh-CN" sz="1600" dirty="0" smtClean="0"/>
              <a:t>among all </a:t>
            </a:r>
            <a:r>
              <a:rPr lang="en-US" altLang="zh-CN" sz="1600" dirty="0"/>
              <a:t>the entries that match the incoming </a:t>
            </a:r>
            <a:r>
              <a:rPr lang="en-US" altLang="zh-CN" sz="1600" dirty="0" smtClean="0"/>
              <a:t>packets.</a:t>
            </a:r>
            <a:endParaRPr lang="zh-CN" altLang="en-US" sz="1600" dirty="0">
              <a:solidFill>
                <a:srgbClr val="000000"/>
              </a:solidFill>
              <a:latin typeface="+mn-ea"/>
            </a:endParaRPr>
          </a:p>
        </p:txBody>
      </p:sp>
      <p:sp>
        <p:nvSpPr>
          <p:cNvPr id="20" name="矩形 19"/>
          <p:cNvSpPr/>
          <p:nvPr/>
        </p:nvSpPr>
        <p:spPr>
          <a:xfrm>
            <a:off x="6266235" y="849482"/>
            <a:ext cx="1194548" cy="523220"/>
          </a:xfrm>
          <a:prstGeom prst="rect">
            <a:avLst/>
          </a:prstGeom>
        </p:spPr>
        <p:txBody>
          <a:bodyPr wrap="square">
            <a:spAutoFit/>
          </a:bodyPr>
          <a:lstStyle/>
          <a:p>
            <a:r>
              <a:rPr lang="en-US" altLang="zh-CN" sz="2800" b="1" dirty="0" smtClean="0"/>
              <a:t>TCAM</a:t>
            </a:r>
            <a:endParaRPr lang="zh-CN" altLang="en-US" sz="2800" b="1" dirty="0"/>
          </a:p>
        </p:txBody>
      </p:sp>
      <p:pic>
        <p:nvPicPr>
          <p:cNvPr id="21" name="图片 20"/>
          <p:cNvPicPr>
            <a:picLocks noChangeAspect="1"/>
          </p:cNvPicPr>
          <p:nvPr/>
        </p:nvPicPr>
        <p:blipFill>
          <a:blip r:embed="rId2"/>
          <a:stretch>
            <a:fillRect/>
          </a:stretch>
        </p:blipFill>
        <p:spPr>
          <a:xfrm>
            <a:off x="886691" y="1803213"/>
            <a:ext cx="4834547" cy="4096867"/>
          </a:xfrm>
          <a:prstGeom prst="rect">
            <a:avLst/>
          </a:prstGeom>
        </p:spPr>
      </p:pic>
    </p:spTree>
    <p:extLst>
      <p:ext uri="{BB962C8B-B14F-4D97-AF65-F5344CB8AC3E}">
        <p14:creationId xmlns:p14="http://schemas.microsoft.com/office/powerpoint/2010/main" val="3787184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86691" y="144228"/>
            <a:ext cx="6394219" cy="362708"/>
          </a:xfrm>
        </p:spPr>
        <p:txBody>
          <a:bodyPr/>
          <a:lstStyle/>
          <a:p>
            <a:r>
              <a:rPr kumimoji="1" lang="en-US" altLang="zh-CN" dirty="0"/>
              <a:t>LONGEST-PREFIX MATCHING USING TCAMS</a:t>
            </a: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02</a:t>
            </a:r>
            <a:endParaRPr kumimoji="1" lang="zh-CN" altLang="en-US" dirty="0"/>
          </a:p>
        </p:txBody>
      </p:sp>
      <p:sp>
        <p:nvSpPr>
          <p:cNvPr id="15" name="矩形 14"/>
          <p:cNvSpPr/>
          <p:nvPr/>
        </p:nvSpPr>
        <p:spPr>
          <a:xfrm>
            <a:off x="5968753" y="1388875"/>
            <a:ext cx="5243744" cy="923330"/>
          </a:xfrm>
          <a:prstGeom prst="rect">
            <a:avLst/>
          </a:prstGeom>
        </p:spPr>
        <p:txBody>
          <a:bodyPr wrap="square">
            <a:spAutoFit/>
          </a:bodyPr>
          <a:lstStyle/>
          <a:p>
            <a:pPr marL="285750" indent="-285750">
              <a:buFont typeface="Wingdings" panose="05000000000000000000" pitchFamily="2" charset="2"/>
              <a:buChar char="l"/>
            </a:pPr>
            <a:r>
              <a:rPr lang="en-US" altLang="zh-CN" dirty="0"/>
              <a:t>The general configuration </a:t>
            </a:r>
            <a:r>
              <a:rPr lang="en-US" altLang="zh-CN" dirty="0" smtClean="0"/>
              <a:t>for storing</a:t>
            </a:r>
            <a:r>
              <a:rPr lang="en-US" altLang="zh-CN" b="1" dirty="0" smtClean="0"/>
              <a:t> </a:t>
            </a:r>
            <a:r>
              <a:rPr lang="en-US" altLang="zh-CN" b="1" dirty="0"/>
              <a:t>N </a:t>
            </a:r>
            <a:r>
              <a:rPr lang="en-US" altLang="zh-CN" dirty="0"/>
              <a:t>prefixes in a TCAM with</a:t>
            </a:r>
            <a:r>
              <a:rPr lang="en-US" altLang="zh-CN" b="1" dirty="0"/>
              <a:t> M </a:t>
            </a:r>
            <a:r>
              <a:rPr lang="en-US" altLang="zh-CN" dirty="0" smtClean="0"/>
              <a:t>memory locations.</a:t>
            </a:r>
            <a:endParaRPr lang="zh-CN" altLang="en-US" dirty="0"/>
          </a:p>
        </p:txBody>
      </p:sp>
      <p:sp>
        <p:nvSpPr>
          <p:cNvPr id="21" name="矩形 20"/>
          <p:cNvSpPr/>
          <p:nvPr/>
        </p:nvSpPr>
        <p:spPr>
          <a:xfrm>
            <a:off x="5968753" y="2835983"/>
            <a:ext cx="5439053" cy="2308324"/>
          </a:xfrm>
          <a:prstGeom prst="rect">
            <a:avLst/>
          </a:prstGeom>
        </p:spPr>
        <p:txBody>
          <a:bodyPr wrap="square">
            <a:spAutoFit/>
          </a:bodyPr>
          <a:lstStyle/>
          <a:p>
            <a:pPr marL="285750" indent="-285750">
              <a:buFont typeface="Wingdings" panose="05000000000000000000" pitchFamily="2" charset="2"/>
              <a:buChar char="l"/>
            </a:pPr>
            <a:r>
              <a:rPr lang="en-US" altLang="zh-CN" dirty="0"/>
              <a:t>Assume that </a:t>
            </a:r>
            <a:r>
              <a:rPr lang="en-US" altLang="zh-CN" dirty="0" smtClean="0"/>
              <a:t>a new </a:t>
            </a:r>
            <a:r>
              <a:rPr lang="en-US" altLang="zh-CN" dirty="0"/>
              <a:t>prefix 103.23.128/</a:t>
            </a:r>
            <a:r>
              <a:rPr lang="en-US" altLang="zh-CN" b="1" dirty="0"/>
              <a:t>18</a:t>
            </a:r>
            <a:r>
              <a:rPr lang="en-US" altLang="zh-CN" dirty="0"/>
              <a:t> is to be added to the </a:t>
            </a:r>
            <a:r>
              <a:rPr lang="en-US" altLang="zh-CN" dirty="0" smtClean="0"/>
              <a:t>forwarding table</a:t>
            </a:r>
            <a:r>
              <a:rPr lang="en-US" altLang="zh-CN" dirty="0"/>
              <a:t>. It must be stored between prefixes 103.23.3/</a:t>
            </a:r>
            <a:r>
              <a:rPr lang="en-US" altLang="zh-CN" b="1" dirty="0"/>
              <a:t>24</a:t>
            </a:r>
            <a:r>
              <a:rPr lang="en-US" altLang="zh-CN" dirty="0"/>
              <a:t> (</a:t>
            </a:r>
            <a:r>
              <a:rPr lang="en-US" altLang="zh-CN" dirty="0" smtClean="0"/>
              <a:t>P1) and </a:t>
            </a:r>
            <a:r>
              <a:rPr lang="en-US" altLang="zh-CN" dirty="0"/>
              <a:t>103.23/</a:t>
            </a:r>
            <a:r>
              <a:rPr lang="en-US" altLang="zh-CN" b="1" dirty="0"/>
              <a:t>16</a:t>
            </a:r>
            <a:r>
              <a:rPr lang="en-US" altLang="zh-CN" dirty="0"/>
              <a:t> (P2), currently at memory locations 0 and </a:t>
            </a:r>
            <a:r>
              <a:rPr lang="en-US" altLang="zh-CN" dirty="0" smtClean="0"/>
              <a:t>1.</a:t>
            </a:r>
          </a:p>
          <a:p>
            <a:pPr marL="285750" indent="-285750">
              <a:buFont typeface="Wingdings" panose="05000000000000000000" pitchFamily="2" charset="2"/>
              <a:buChar char="l"/>
            </a:pPr>
            <a:r>
              <a:rPr lang="en-US" altLang="zh-CN" dirty="0"/>
              <a:t>There is a problem since </a:t>
            </a:r>
            <a:r>
              <a:rPr lang="en-US" altLang="zh-CN" dirty="0" smtClean="0"/>
              <a:t>there is </a:t>
            </a:r>
            <a:r>
              <a:rPr lang="en-US" altLang="zh-CN" dirty="0"/>
              <a:t>no empty space at that location. </a:t>
            </a:r>
            <a:br>
              <a:rPr lang="en-US" altLang="zh-CN" dirty="0"/>
            </a:br>
            <a:endParaRPr lang="zh-CN" altLang="en-US" dirty="0"/>
          </a:p>
        </p:txBody>
      </p:sp>
      <p:pic>
        <p:nvPicPr>
          <p:cNvPr id="22" name="图片 21"/>
          <p:cNvPicPr>
            <a:picLocks noChangeAspect="1"/>
          </p:cNvPicPr>
          <p:nvPr/>
        </p:nvPicPr>
        <p:blipFill>
          <a:blip r:embed="rId2"/>
          <a:stretch>
            <a:fillRect/>
          </a:stretch>
        </p:blipFill>
        <p:spPr>
          <a:xfrm>
            <a:off x="417770" y="2273667"/>
            <a:ext cx="5230821" cy="2706859"/>
          </a:xfrm>
          <a:prstGeom prst="rect">
            <a:avLst/>
          </a:prstGeom>
        </p:spPr>
      </p:pic>
      <p:sp>
        <p:nvSpPr>
          <p:cNvPr id="23" name="文本框 22"/>
          <p:cNvSpPr txBox="1"/>
          <p:nvPr/>
        </p:nvSpPr>
        <p:spPr>
          <a:xfrm>
            <a:off x="6029411" y="5344919"/>
            <a:ext cx="5378395" cy="646331"/>
          </a:xfrm>
          <a:prstGeom prst="rect">
            <a:avLst/>
          </a:prstGeom>
          <a:noFill/>
        </p:spPr>
        <p:txBody>
          <a:bodyPr wrap="none" rtlCol="0">
            <a:spAutoFit/>
          </a:bodyPr>
          <a:lstStyle/>
          <a:p>
            <a:r>
              <a:rPr lang="en-US" altLang="zh-CN" b="1" dirty="0">
                <a:solidFill>
                  <a:srgbClr val="FF0000"/>
                </a:solidFill>
              </a:rPr>
              <a:t>There can be </a:t>
            </a:r>
            <a:r>
              <a:rPr lang="en-US" altLang="zh-CN" b="1" dirty="0" err="1" smtClean="0">
                <a:solidFill>
                  <a:srgbClr val="FF0000"/>
                </a:solidFill>
              </a:rPr>
              <a:t>severalways</a:t>
            </a:r>
            <a:r>
              <a:rPr lang="en-US" altLang="zh-CN" b="1" dirty="0" smtClean="0">
                <a:solidFill>
                  <a:srgbClr val="FF0000"/>
                </a:solidFill>
              </a:rPr>
              <a:t> </a:t>
            </a:r>
            <a:r>
              <a:rPr lang="en-US" altLang="zh-CN" b="1" dirty="0">
                <a:solidFill>
                  <a:srgbClr val="FF0000"/>
                </a:solidFill>
              </a:rPr>
              <a:t>to handle this </a:t>
            </a:r>
            <a:r>
              <a:rPr lang="en-US" altLang="zh-CN" b="1" dirty="0" smtClean="0">
                <a:solidFill>
                  <a:srgbClr val="FF0000"/>
                </a:solidFill>
              </a:rPr>
              <a:t>issue! </a:t>
            </a:r>
            <a:r>
              <a:rPr lang="en-US" altLang="zh-CN" dirty="0"/>
              <a:t/>
            </a:r>
            <a:br>
              <a:rPr lang="en-US" altLang="zh-CN" dirty="0"/>
            </a:br>
            <a:endParaRPr lang="zh-CN" altLang="en-US" dirty="0"/>
          </a:p>
        </p:txBody>
      </p:sp>
    </p:spTree>
    <p:extLst>
      <p:ext uri="{BB962C8B-B14F-4D97-AF65-F5344CB8AC3E}">
        <p14:creationId xmlns:p14="http://schemas.microsoft.com/office/powerpoint/2010/main" val="750365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86691" y="144228"/>
            <a:ext cx="6394219" cy="362708"/>
          </a:xfrm>
        </p:spPr>
        <p:txBody>
          <a:bodyPr/>
          <a:lstStyle/>
          <a:p>
            <a:r>
              <a:rPr kumimoji="1" lang="en-US" altLang="zh-CN" dirty="0"/>
              <a:t>LONGEST-PREFIX MATCHING USING TCAMS</a:t>
            </a: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03</a:t>
            </a:r>
            <a:endParaRPr kumimoji="1" lang="zh-CN" altLang="en-US" dirty="0"/>
          </a:p>
        </p:txBody>
      </p:sp>
      <p:sp>
        <p:nvSpPr>
          <p:cNvPr id="15" name="矩形 14"/>
          <p:cNvSpPr/>
          <p:nvPr/>
        </p:nvSpPr>
        <p:spPr>
          <a:xfrm>
            <a:off x="5871098" y="2205621"/>
            <a:ext cx="5243744" cy="1200329"/>
          </a:xfrm>
          <a:prstGeom prst="rect">
            <a:avLst/>
          </a:prstGeom>
        </p:spPr>
        <p:txBody>
          <a:bodyPr wrap="square">
            <a:spAutoFit/>
          </a:bodyPr>
          <a:lstStyle/>
          <a:p>
            <a:pPr marL="285750" indent="-285750">
              <a:buFont typeface="Wingdings" panose="05000000000000000000" pitchFamily="2" charset="2"/>
              <a:buChar char="l"/>
            </a:pPr>
            <a:r>
              <a:rPr lang="en-US" altLang="zh-CN" dirty="0"/>
              <a:t>The TCAM manager keeps the free space pool (containing all unutilized TCAM entries) at </a:t>
            </a:r>
            <a:r>
              <a:rPr lang="en-US" altLang="zh-CN" b="1" dirty="0"/>
              <a:t>one end of the TCAM</a:t>
            </a:r>
            <a:r>
              <a:rPr lang="en-US" altLang="zh-CN" dirty="0"/>
              <a:t>, </a:t>
            </a:r>
            <a:br>
              <a:rPr lang="en-US" altLang="zh-CN" dirty="0"/>
            </a:br>
            <a:endParaRPr lang="zh-CN" altLang="en-US" dirty="0"/>
          </a:p>
        </p:txBody>
      </p:sp>
      <p:sp>
        <p:nvSpPr>
          <p:cNvPr id="21" name="矩形 20"/>
          <p:cNvSpPr/>
          <p:nvPr/>
        </p:nvSpPr>
        <p:spPr>
          <a:xfrm>
            <a:off x="5871098" y="3712639"/>
            <a:ext cx="5439053" cy="1477328"/>
          </a:xfrm>
          <a:prstGeom prst="rect">
            <a:avLst/>
          </a:prstGeom>
        </p:spPr>
        <p:txBody>
          <a:bodyPr wrap="square">
            <a:spAutoFit/>
          </a:bodyPr>
          <a:lstStyle/>
          <a:p>
            <a:pPr marL="285750" indent="-285750">
              <a:buFont typeface="Wingdings" panose="05000000000000000000" pitchFamily="2" charset="2"/>
              <a:buChar char="l"/>
            </a:pPr>
            <a:r>
              <a:rPr lang="en-US" altLang="zh-CN" dirty="0" smtClean="0"/>
              <a:t>This has worst-case </a:t>
            </a:r>
            <a:r>
              <a:rPr lang="en-US" altLang="zh-CN" dirty="0"/>
              <a:t>time complexity </a:t>
            </a:r>
            <a:r>
              <a:rPr lang="en-US" altLang="zh-CN" b="1" dirty="0">
                <a:solidFill>
                  <a:srgbClr val="FF0000"/>
                </a:solidFill>
              </a:rPr>
              <a:t>O(N )</a:t>
            </a:r>
            <a:r>
              <a:rPr lang="en-US" altLang="zh-CN" dirty="0"/>
              <a:t>, where </a:t>
            </a:r>
            <a:r>
              <a:rPr lang="en-US" altLang="zh-CN" b="1" dirty="0"/>
              <a:t>N</a:t>
            </a:r>
            <a:r>
              <a:rPr lang="en-US" altLang="zh-CN" dirty="0"/>
              <a:t> is the number of prefixes in the TCAM of size M, and is </a:t>
            </a:r>
            <a:r>
              <a:rPr lang="en-US" altLang="zh-CN" dirty="0" smtClean="0"/>
              <a:t>clearly </a:t>
            </a:r>
            <a:r>
              <a:rPr lang="en-US" altLang="zh-CN" b="1" dirty="0" smtClean="0"/>
              <a:t>expensive</a:t>
            </a:r>
            <a:r>
              <a:rPr lang="en-US" altLang="zh-CN" dirty="0"/>
              <a:t>. </a:t>
            </a:r>
            <a:br>
              <a:rPr lang="en-US" altLang="zh-CN" dirty="0"/>
            </a:br>
            <a:r>
              <a:rPr lang="en-US" altLang="zh-CN" dirty="0"/>
              <a:t/>
            </a:r>
            <a:br>
              <a:rPr lang="en-US" altLang="zh-CN" dirty="0"/>
            </a:br>
            <a:endParaRPr lang="zh-CN" altLang="en-US" dirty="0"/>
          </a:p>
        </p:txBody>
      </p:sp>
      <p:sp>
        <p:nvSpPr>
          <p:cNvPr id="23" name="文本框 22"/>
          <p:cNvSpPr txBox="1"/>
          <p:nvPr/>
        </p:nvSpPr>
        <p:spPr>
          <a:xfrm>
            <a:off x="5871098" y="1265485"/>
            <a:ext cx="1226618" cy="646331"/>
          </a:xfrm>
          <a:prstGeom prst="rect">
            <a:avLst/>
          </a:prstGeom>
          <a:noFill/>
        </p:spPr>
        <p:txBody>
          <a:bodyPr wrap="none" rtlCol="0">
            <a:spAutoFit/>
          </a:bodyPr>
          <a:lstStyle/>
          <a:p>
            <a:r>
              <a:rPr lang="en-US" altLang="zh-CN" b="1" dirty="0" err="1" smtClean="0">
                <a:solidFill>
                  <a:srgbClr val="FF0000"/>
                </a:solidFill>
              </a:rPr>
              <a:t>Methon</a:t>
            </a:r>
            <a:r>
              <a:rPr lang="en-US" altLang="zh-CN" b="1" dirty="0" smtClean="0">
                <a:solidFill>
                  <a:srgbClr val="FF0000"/>
                </a:solidFill>
              </a:rPr>
              <a:t> 1</a:t>
            </a:r>
            <a:r>
              <a:rPr lang="en-US" altLang="zh-CN" dirty="0"/>
              <a:t/>
            </a:r>
            <a:br>
              <a:rPr lang="en-US" altLang="zh-CN" dirty="0"/>
            </a:br>
            <a:endParaRPr lang="zh-CN" altLang="en-US" dirty="0"/>
          </a:p>
        </p:txBody>
      </p:sp>
      <p:pic>
        <p:nvPicPr>
          <p:cNvPr id="4" name="图片 3"/>
          <p:cNvPicPr>
            <a:picLocks noChangeAspect="1"/>
          </p:cNvPicPr>
          <p:nvPr/>
        </p:nvPicPr>
        <p:blipFill>
          <a:blip r:embed="rId2"/>
          <a:stretch>
            <a:fillRect/>
          </a:stretch>
        </p:blipFill>
        <p:spPr>
          <a:xfrm>
            <a:off x="344564" y="1850540"/>
            <a:ext cx="5431839" cy="3935994"/>
          </a:xfrm>
          <a:prstGeom prst="rect">
            <a:avLst/>
          </a:prstGeom>
        </p:spPr>
      </p:pic>
    </p:spTree>
    <p:extLst>
      <p:ext uri="{BB962C8B-B14F-4D97-AF65-F5344CB8AC3E}">
        <p14:creationId xmlns:p14="http://schemas.microsoft.com/office/powerpoint/2010/main" val="2363649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两种加速思路</a:t>
            </a:r>
            <a:endParaRPr lang="zh-CN" altLang="en-US" dirty="0"/>
          </a:p>
        </p:txBody>
      </p:sp>
      <p:sp>
        <p:nvSpPr>
          <p:cNvPr id="3" name="文本占位符 2"/>
          <p:cNvSpPr>
            <a:spLocks noGrp="1"/>
          </p:cNvSpPr>
          <p:nvPr>
            <p:ph type="body" sz="quarter" idx="11"/>
          </p:nvPr>
        </p:nvSpPr>
        <p:spPr/>
        <p:txBody>
          <a:bodyPr/>
          <a:lstStyle/>
          <a:p>
            <a:r>
              <a:rPr lang="en-US" altLang="zh-CN" dirty="0" smtClean="0"/>
              <a:t>01</a:t>
            </a:r>
            <a:endParaRPr lang="zh-CN" altLang="en-US" dirty="0"/>
          </a:p>
        </p:txBody>
      </p:sp>
      <p:sp>
        <p:nvSpPr>
          <p:cNvPr id="16" name="圆角矩形 15"/>
          <p:cNvSpPr/>
          <p:nvPr/>
        </p:nvSpPr>
        <p:spPr>
          <a:xfrm>
            <a:off x="1240571" y="2103746"/>
            <a:ext cx="1555668" cy="68876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mtClean="0">
                <a:solidFill>
                  <a:schemeClr val="bg1"/>
                </a:solidFill>
              </a:rPr>
              <a:t>控制器</a:t>
            </a:r>
            <a:endParaRPr kumimoji="1" lang="zh-CN" altLang="en-US">
              <a:solidFill>
                <a:schemeClr val="bg1"/>
              </a:solidFill>
            </a:endParaRPr>
          </a:p>
        </p:txBody>
      </p:sp>
      <p:sp>
        <p:nvSpPr>
          <p:cNvPr id="17" name="圆角矩形 16"/>
          <p:cNvSpPr/>
          <p:nvPr/>
        </p:nvSpPr>
        <p:spPr>
          <a:xfrm>
            <a:off x="5353792" y="4106884"/>
            <a:ext cx="1555668" cy="68876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solidFill>
                  <a:schemeClr val="bg1"/>
                </a:solidFill>
              </a:rPr>
              <a:t>交换机</a:t>
            </a:r>
            <a:endParaRPr kumimoji="1" lang="zh-CN" altLang="en-US" dirty="0">
              <a:solidFill>
                <a:schemeClr val="bg1"/>
              </a:solidFill>
            </a:endParaRPr>
          </a:p>
        </p:txBody>
      </p:sp>
      <p:cxnSp>
        <p:nvCxnSpPr>
          <p:cNvPr id="19" name="肘形连接符 18"/>
          <p:cNvCxnSpPr>
            <a:stCxn id="16" idx="2"/>
            <a:endCxn id="17" idx="1"/>
          </p:cNvCxnSpPr>
          <p:nvPr/>
        </p:nvCxnSpPr>
        <p:spPr>
          <a:xfrm rot="16200000" flipH="1">
            <a:off x="2856721" y="1954198"/>
            <a:ext cx="1658754" cy="3335387"/>
          </a:xfrm>
          <a:prstGeom prst="bentConnector2">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2"/>
          <a:stretch>
            <a:fillRect/>
          </a:stretch>
        </p:blipFill>
        <p:spPr>
          <a:xfrm>
            <a:off x="8521617" y="1140031"/>
            <a:ext cx="1917700" cy="2616200"/>
          </a:xfrm>
          <a:prstGeom prst="rect">
            <a:avLst/>
          </a:prstGeom>
        </p:spPr>
      </p:pic>
      <p:cxnSp>
        <p:nvCxnSpPr>
          <p:cNvPr id="21" name="肘形连接符 20"/>
          <p:cNvCxnSpPr>
            <a:stCxn id="17" idx="3"/>
            <a:endCxn id="20" idx="2"/>
          </p:cNvCxnSpPr>
          <p:nvPr/>
        </p:nvCxnSpPr>
        <p:spPr>
          <a:xfrm flipV="1">
            <a:off x="6909460" y="3756231"/>
            <a:ext cx="2571007" cy="695038"/>
          </a:xfrm>
          <a:prstGeom prst="bentConnector2">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1202063" y="4708761"/>
            <a:ext cx="3161443" cy="369332"/>
          </a:xfrm>
          <a:prstGeom prst="rect">
            <a:avLst/>
          </a:prstGeom>
          <a:noFill/>
        </p:spPr>
        <p:txBody>
          <a:bodyPr wrap="none" rtlCol="0">
            <a:spAutoFit/>
          </a:bodyPr>
          <a:lstStyle/>
          <a:p>
            <a:r>
              <a:rPr kumimoji="1" lang="zh-CN" altLang="en-US" dirty="0" smtClean="0"/>
              <a:t>思路一：减少</a:t>
            </a:r>
            <a:r>
              <a:rPr kumimoji="1" lang="en-US" altLang="zh-CN" dirty="0" smtClean="0"/>
              <a:t>TCAM</a:t>
            </a:r>
            <a:r>
              <a:rPr kumimoji="1" lang="zh-CN" altLang="en-US" dirty="0" smtClean="0"/>
              <a:t>更新指令</a:t>
            </a:r>
            <a:endParaRPr kumimoji="1" lang="zh-CN" altLang="en-US" dirty="0"/>
          </a:p>
        </p:txBody>
      </p:sp>
      <p:sp>
        <p:nvSpPr>
          <p:cNvPr id="32" name="文本框 31"/>
          <p:cNvSpPr txBox="1"/>
          <p:nvPr/>
        </p:nvSpPr>
        <p:spPr>
          <a:xfrm>
            <a:off x="7354388" y="4708761"/>
            <a:ext cx="3161443" cy="369332"/>
          </a:xfrm>
          <a:prstGeom prst="rect">
            <a:avLst/>
          </a:prstGeom>
          <a:noFill/>
        </p:spPr>
        <p:txBody>
          <a:bodyPr wrap="none" rtlCol="0">
            <a:spAutoFit/>
          </a:bodyPr>
          <a:lstStyle/>
          <a:p>
            <a:r>
              <a:rPr kumimoji="1" lang="zh-CN" altLang="en-US" dirty="0" smtClean="0"/>
              <a:t>思路二：提高</a:t>
            </a:r>
            <a:r>
              <a:rPr kumimoji="1" lang="en-US" altLang="zh-CN" dirty="0" smtClean="0"/>
              <a:t>TCAM</a:t>
            </a:r>
            <a:r>
              <a:rPr kumimoji="1" lang="zh-CN" altLang="en-US" dirty="0" smtClean="0"/>
              <a:t>更新速度</a:t>
            </a:r>
            <a:endParaRPr kumimoji="1" lang="zh-CN" altLang="en-US" dirty="0"/>
          </a:p>
        </p:txBody>
      </p:sp>
    </p:spTree>
    <p:extLst>
      <p:ext uri="{BB962C8B-B14F-4D97-AF65-F5344CB8AC3E}">
        <p14:creationId xmlns:p14="http://schemas.microsoft.com/office/powerpoint/2010/main" val="33710604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86691" y="144228"/>
            <a:ext cx="6394219" cy="362708"/>
          </a:xfrm>
        </p:spPr>
        <p:txBody>
          <a:bodyPr/>
          <a:lstStyle/>
          <a:p>
            <a:r>
              <a:rPr kumimoji="1" lang="en-US" altLang="zh-CN" dirty="0"/>
              <a:t>LONGEST-PREFIX MATCHING USING TCAMS</a:t>
            </a: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04</a:t>
            </a:r>
            <a:endParaRPr kumimoji="1" lang="zh-CN" altLang="en-US" dirty="0"/>
          </a:p>
        </p:txBody>
      </p:sp>
      <p:sp>
        <p:nvSpPr>
          <p:cNvPr id="15" name="矩形 14"/>
          <p:cNvSpPr/>
          <p:nvPr/>
        </p:nvSpPr>
        <p:spPr>
          <a:xfrm>
            <a:off x="5871098" y="2205621"/>
            <a:ext cx="5021803" cy="1477328"/>
          </a:xfrm>
          <a:prstGeom prst="rect">
            <a:avLst/>
          </a:prstGeom>
        </p:spPr>
        <p:txBody>
          <a:bodyPr wrap="square">
            <a:spAutoFit/>
          </a:bodyPr>
          <a:lstStyle/>
          <a:p>
            <a:pPr marL="285750" indent="-285750">
              <a:buFont typeface="Wingdings" panose="05000000000000000000" pitchFamily="2" charset="2"/>
              <a:buChar char="l"/>
            </a:pPr>
            <a:r>
              <a:rPr lang="en-US" altLang="zh-CN" dirty="0" smtClean="0"/>
              <a:t>The TCAM </a:t>
            </a:r>
            <a:r>
              <a:rPr lang="en-US" altLang="zh-CN" dirty="0"/>
              <a:t>may keep a few empty memory locations </a:t>
            </a:r>
            <a:r>
              <a:rPr lang="en-US" altLang="zh-CN" b="1" dirty="0">
                <a:solidFill>
                  <a:srgbClr val="FF0000"/>
                </a:solidFill>
              </a:rPr>
              <a:t>every </a:t>
            </a:r>
            <a:r>
              <a:rPr lang="en-US" altLang="zh-CN" b="1" dirty="0" smtClean="0">
                <a:solidFill>
                  <a:srgbClr val="FF0000"/>
                </a:solidFill>
              </a:rPr>
              <a:t>X non-empty </a:t>
            </a:r>
            <a:r>
              <a:rPr lang="en-US" altLang="zh-CN" b="1" dirty="0">
                <a:solidFill>
                  <a:srgbClr val="FF0000"/>
                </a:solidFill>
              </a:rPr>
              <a:t>memory </a:t>
            </a:r>
            <a:r>
              <a:rPr lang="en-US" altLang="zh-CN" b="1" dirty="0" smtClean="0">
                <a:solidFill>
                  <a:srgbClr val="FF0000"/>
                </a:solidFill>
              </a:rPr>
              <a:t>locations. </a:t>
            </a:r>
            <a:r>
              <a:rPr lang="en-US" altLang="zh-CN" b="1" dirty="0">
                <a:solidFill>
                  <a:srgbClr val="FF0000"/>
                </a:solidFill>
              </a:rPr>
              <a:t/>
            </a:r>
            <a:br>
              <a:rPr lang="en-US" altLang="zh-CN" b="1" dirty="0">
                <a:solidFill>
                  <a:srgbClr val="FF0000"/>
                </a:solidFill>
              </a:rPr>
            </a:br>
            <a:r>
              <a:rPr lang="en-US" altLang="zh-CN" dirty="0"/>
              <a:t/>
            </a:r>
            <a:br>
              <a:rPr lang="en-US" altLang="zh-CN" dirty="0"/>
            </a:br>
            <a:endParaRPr lang="zh-CN" altLang="en-US" dirty="0"/>
          </a:p>
        </p:txBody>
      </p:sp>
      <p:sp>
        <p:nvSpPr>
          <p:cNvPr id="21" name="矩形 20"/>
          <p:cNvSpPr/>
          <p:nvPr/>
        </p:nvSpPr>
        <p:spPr>
          <a:xfrm>
            <a:off x="5871098" y="3712639"/>
            <a:ext cx="5021803" cy="2308324"/>
          </a:xfrm>
          <a:prstGeom prst="rect">
            <a:avLst/>
          </a:prstGeom>
        </p:spPr>
        <p:txBody>
          <a:bodyPr wrap="square">
            <a:spAutoFit/>
          </a:bodyPr>
          <a:lstStyle/>
          <a:p>
            <a:pPr marL="285750" indent="-285750">
              <a:buFont typeface="Wingdings" panose="05000000000000000000" pitchFamily="2" charset="2"/>
              <a:buChar char="l"/>
            </a:pPr>
            <a:r>
              <a:rPr lang="en-US" altLang="zh-CN" dirty="0" smtClean="0"/>
              <a:t>The average </a:t>
            </a:r>
            <a:r>
              <a:rPr lang="en-US" altLang="zh-CN" dirty="0"/>
              <a:t>case update time improves to </a:t>
            </a:r>
            <a:r>
              <a:rPr lang="en-US" altLang="zh-CN" b="1" dirty="0">
                <a:solidFill>
                  <a:srgbClr val="FF0000"/>
                </a:solidFill>
              </a:rPr>
              <a:t>O(X ) </a:t>
            </a:r>
            <a:r>
              <a:rPr lang="en-US" altLang="zh-CN" dirty="0"/>
              <a:t>but degenerates to </a:t>
            </a:r>
            <a:r>
              <a:rPr lang="en-US" altLang="zh-CN" b="1" dirty="0">
                <a:solidFill>
                  <a:srgbClr val="FF0000"/>
                </a:solidFill>
              </a:rPr>
              <a:t>O(N ) </a:t>
            </a:r>
            <a:r>
              <a:rPr lang="en-US" altLang="zh-CN" dirty="0"/>
              <a:t>if </a:t>
            </a:r>
            <a:r>
              <a:rPr lang="en-US" altLang="zh-CN" dirty="0" smtClean="0"/>
              <a:t>the intermediate </a:t>
            </a:r>
            <a:r>
              <a:rPr lang="en-US" altLang="zh-CN" dirty="0"/>
              <a:t>empty spaces are filled up.</a:t>
            </a:r>
            <a:br>
              <a:rPr lang="en-US" altLang="zh-CN" dirty="0"/>
            </a:br>
            <a:r>
              <a:rPr lang="en-US" altLang="zh-CN" dirty="0"/>
              <a:t>This solution also </a:t>
            </a:r>
            <a:r>
              <a:rPr lang="en-US" altLang="zh-CN" b="1" dirty="0"/>
              <a:t>wastes precious </a:t>
            </a:r>
            <a:r>
              <a:rPr lang="en-US" altLang="zh-CN" b="1" dirty="0" smtClean="0"/>
              <a:t>CAM memory space. </a:t>
            </a:r>
            <a:r>
              <a:rPr lang="en-US" altLang="zh-CN" dirty="0"/>
              <a:t/>
            </a:r>
            <a:br>
              <a:rPr lang="en-US" altLang="zh-CN" dirty="0"/>
            </a:br>
            <a:r>
              <a:rPr lang="en-US" altLang="zh-CN" dirty="0"/>
              <a:t/>
            </a:r>
            <a:br>
              <a:rPr lang="en-US" altLang="zh-CN" dirty="0"/>
            </a:br>
            <a:r>
              <a:rPr lang="en-US" altLang="zh-CN" dirty="0"/>
              <a:t/>
            </a:r>
            <a:br>
              <a:rPr lang="en-US" altLang="zh-CN" dirty="0"/>
            </a:br>
            <a:endParaRPr lang="zh-CN" altLang="en-US" dirty="0"/>
          </a:p>
        </p:txBody>
      </p:sp>
      <p:sp>
        <p:nvSpPr>
          <p:cNvPr id="23" name="文本框 22"/>
          <p:cNvSpPr txBox="1"/>
          <p:nvPr/>
        </p:nvSpPr>
        <p:spPr>
          <a:xfrm>
            <a:off x="5871098" y="1265485"/>
            <a:ext cx="1226618" cy="646331"/>
          </a:xfrm>
          <a:prstGeom prst="rect">
            <a:avLst/>
          </a:prstGeom>
          <a:noFill/>
        </p:spPr>
        <p:txBody>
          <a:bodyPr wrap="none" rtlCol="0">
            <a:spAutoFit/>
          </a:bodyPr>
          <a:lstStyle/>
          <a:p>
            <a:r>
              <a:rPr lang="en-US" altLang="zh-CN" b="1" dirty="0" err="1" smtClean="0">
                <a:solidFill>
                  <a:srgbClr val="FF0000"/>
                </a:solidFill>
              </a:rPr>
              <a:t>Methon</a:t>
            </a:r>
            <a:r>
              <a:rPr lang="en-US" altLang="zh-CN" b="1" dirty="0" smtClean="0">
                <a:solidFill>
                  <a:srgbClr val="FF0000"/>
                </a:solidFill>
              </a:rPr>
              <a:t> 2</a:t>
            </a:r>
            <a:r>
              <a:rPr lang="en-US" altLang="zh-CN" dirty="0"/>
              <a:t/>
            </a:r>
            <a:br>
              <a:rPr lang="en-US" altLang="zh-CN" dirty="0"/>
            </a:br>
            <a:endParaRPr lang="zh-CN" altLang="en-US" dirty="0"/>
          </a:p>
        </p:txBody>
      </p:sp>
      <p:pic>
        <p:nvPicPr>
          <p:cNvPr id="5" name="图片 4"/>
          <p:cNvPicPr>
            <a:picLocks noChangeAspect="1"/>
          </p:cNvPicPr>
          <p:nvPr/>
        </p:nvPicPr>
        <p:blipFill>
          <a:blip r:embed="rId2"/>
          <a:stretch>
            <a:fillRect/>
          </a:stretch>
        </p:blipFill>
        <p:spPr>
          <a:xfrm>
            <a:off x="459993" y="1911816"/>
            <a:ext cx="5146767" cy="4036995"/>
          </a:xfrm>
          <a:prstGeom prst="rect">
            <a:avLst/>
          </a:prstGeom>
        </p:spPr>
      </p:pic>
    </p:spTree>
    <p:extLst>
      <p:ext uri="{BB962C8B-B14F-4D97-AF65-F5344CB8AC3E}">
        <p14:creationId xmlns:p14="http://schemas.microsoft.com/office/powerpoint/2010/main" val="2887481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86691" y="144228"/>
            <a:ext cx="6394219" cy="362708"/>
          </a:xfrm>
        </p:spPr>
        <p:txBody>
          <a:bodyPr/>
          <a:lstStyle/>
          <a:p>
            <a:r>
              <a:rPr kumimoji="1" lang="en-US" altLang="zh-CN" dirty="0"/>
              <a:t>LONGEST-PREFIX MATCHING USING TCAMS</a:t>
            </a: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05</a:t>
            </a:r>
            <a:endParaRPr kumimoji="1" lang="zh-CN" altLang="en-US" dirty="0"/>
          </a:p>
        </p:txBody>
      </p:sp>
      <p:sp>
        <p:nvSpPr>
          <p:cNvPr id="15" name="矩形 14"/>
          <p:cNvSpPr/>
          <p:nvPr/>
        </p:nvSpPr>
        <p:spPr>
          <a:xfrm>
            <a:off x="5986508" y="1726932"/>
            <a:ext cx="5172723" cy="2031325"/>
          </a:xfrm>
          <a:prstGeom prst="rect">
            <a:avLst/>
          </a:prstGeom>
        </p:spPr>
        <p:txBody>
          <a:bodyPr wrap="square">
            <a:spAutoFit/>
          </a:bodyPr>
          <a:lstStyle/>
          <a:p>
            <a:pPr marL="285750" indent="-285750">
              <a:buFont typeface="Wingdings" panose="05000000000000000000" pitchFamily="2" charset="2"/>
              <a:buChar char="l"/>
            </a:pPr>
            <a:r>
              <a:rPr lang="en-US" altLang="zh-CN" dirty="0" smtClean="0">
                <a:cs typeface="Times New Roman" panose="02020603050405020304" pitchFamily="18" charset="0"/>
              </a:rPr>
              <a:t>Two prefixes that are of the same length do not need to be in any specific order. This means that if j &gt; k, all prefixes in the set </a:t>
            </a:r>
            <a:r>
              <a:rPr lang="en-US" altLang="zh-CN" dirty="0" err="1" smtClean="0">
                <a:cs typeface="Times New Roman" panose="02020603050405020304" pitchFamily="18" charset="0"/>
              </a:rPr>
              <a:t>Pj</a:t>
            </a:r>
            <a:r>
              <a:rPr lang="en-US" altLang="zh-CN" dirty="0" smtClean="0">
                <a:cs typeface="Times New Roman" panose="02020603050405020304" pitchFamily="18" charset="0"/>
              </a:rPr>
              <a:t> must appear before those in the set </a:t>
            </a:r>
            <a:r>
              <a:rPr lang="en-US" altLang="zh-CN" dirty="0" err="1" smtClean="0">
                <a:cs typeface="Times New Roman" panose="02020603050405020304" pitchFamily="18" charset="0"/>
              </a:rPr>
              <a:t>Pk</a:t>
            </a:r>
            <a:r>
              <a:rPr lang="en-US" altLang="zh-CN" dirty="0" smtClean="0">
                <a:cs typeface="Times New Roman" panose="02020603050405020304" pitchFamily="18" charset="0"/>
              </a:rPr>
              <a:t>, but prefixes within the set </a:t>
            </a:r>
            <a:r>
              <a:rPr lang="en-US" altLang="zh-CN" dirty="0" err="1" smtClean="0">
                <a:cs typeface="Times New Roman" panose="02020603050405020304" pitchFamily="18" charset="0"/>
              </a:rPr>
              <a:t>Pj</a:t>
            </a:r>
            <a:r>
              <a:rPr lang="en-US" altLang="zh-CN" dirty="0" smtClean="0">
                <a:cs typeface="Times New Roman" panose="02020603050405020304" pitchFamily="18" charset="0"/>
              </a:rPr>
              <a:t> may appear in any order. </a:t>
            </a:r>
            <a:r>
              <a:rPr lang="en-US" altLang="zh-CN" dirty="0" smtClean="0"/>
              <a:t/>
            </a:r>
            <a:br>
              <a:rPr lang="en-US" altLang="zh-CN" dirty="0" smtClean="0"/>
            </a:br>
            <a:endParaRPr lang="zh-CN" altLang="en-US" b="1" dirty="0">
              <a:solidFill>
                <a:srgbClr val="FF0000"/>
              </a:solidFill>
            </a:endParaRPr>
          </a:p>
        </p:txBody>
      </p:sp>
      <p:sp>
        <p:nvSpPr>
          <p:cNvPr id="21" name="矩形 20"/>
          <p:cNvSpPr/>
          <p:nvPr/>
        </p:nvSpPr>
        <p:spPr>
          <a:xfrm>
            <a:off x="5986508" y="4609972"/>
            <a:ext cx="5021803" cy="2585323"/>
          </a:xfrm>
          <a:prstGeom prst="rect">
            <a:avLst/>
          </a:prstGeom>
        </p:spPr>
        <p:txBody>
          <a:bodyPr wrap="square">
            <a:spAutoFit/>
          </a:bodyPr>
          <a:lstStyle/>
          <a:p>
            <a:pPr marL="285750" indent="-285750">
              <a:buFont typeface="Wingdings" panose="05000000000000000000" pitchFamily="2" charset="2"/>
              <a:buChar char="l"/>
            </a:pPr>
            <a:r>
              <a:rPr lang="en-US" altLang="zh-CN" dirty="0" smtClean="0">
                <a:cs typeface="Times New Roman" panose="02020603050405020304" pitchFamily="18" charset="0"/>
              </a:rPr>
              <a:t>Create an </a:t>
            </a:r>
            <a:r>
              <a:rPr lang="en-US" altLang="zh-CN" dirty="0">
                <a:cs typeface="Times New Roman" panose="02020603050405020304" pitchFamily="18" charset="0"/>
              </a:rPr>
              <a:t>empty space in a TCAM in </a:t>
            </a:r>
            <a:r>
              <a:rPr lang="en-US" altLang="zh-CN" b="1" dirty="0">
                <a:cs typeface="Times New Roman" panose="02020603050405020304" pitchFamily="18" charset="0"/>
              </a:rPr>
              <a:t>no more than L </a:t>
            </a:r>
            <a:r>
              <a:rPr lang="en-US" altLang="zh-CN" b="1" dirty="0" smtClean="0">
                <a:cs typeface="Times New Roman" panose="02020603050405020304" pitchFamily="18" charset="0"/>
              </a:rPr>
              <a:t>memory shifts</a:t>
            </a:r>
            <a:r>
              <a:rPr lang="en-US" altLang="zh-CN" dirty="0" smtClean="0">
                <a:cs typeface="Times New Roman" panose="02020603050405020304" pitchFamily="18" charset="0"/>
              </a:rPr>
              <a:t> .</a:t>
            </a:r>
          </a:p>
          <a:p>
            <a:pPr marL="285750" indent="-285750">
              <a:buFont typeface="Wingdings" panose="05000000000000000000" pitchFamily="2" charset="2"/>
              <a:buChar char="l"/>
            </a:pPr>
            <a:endParaRPr lang="en-US" altLang="zh-CN" dirty="0">
              <a:cs typeface="Times New Roman" panose="02020603050405020304" pitchFamily="18" charset="0"/>
            </a:endParaRPr>
          </a:p>
          <a:p>
            <a:pPr marL="285750" indent="-285750">
              <a:buFont typeface="Wingdings" panose="05000000000000000000" pitchFamily="2" charset="2"/>
              <a:buChar char="l"/>
            </a:pPr>
            <a:r>
              <a:rPr lang="en-US" altLang="zh-CN" dirty="0">
                <a:cs typeface="Times New Roman" panose="02020603050405020304" pitchFamily="18" charset="0"/>
              </a:rPr>
              <a:t>The average case update time improves to </a:t>
            </a:r>
            <a:r>
              <a:rPr lang="en-US" altLang="zh-CN" b="1" dirty="0" smtClean="0">
                <a:solidFill>
                  <a:srgbClr val="FF0000"/>
                </a:solidFill>
                <a:cs typeface="Times New Roman" panose="02020603050405020304" pitchFamily="18" charset="0"/>
              </a:rPr>
              <a:t>O(L </a:t>
            </a:r>
            <a:r>
              <a:rPr lang="en-US" altLang="zh-CN" b="1" dirty="0">
                <a:solidFill>
                  <a:srgbClr val="FF0000"/>
                </a:solidFill>
                <a:cs typeface="Times New Roman" panose="02020603050405020304" pitchFamily="18" charset="0"/>
              </a:rPr>
              <a:t>)</a:t>
            </a:r>
            <a:r>
              <a:rPr lang="en-US" altLang="zh-CN" dirty="0">
                <a:cs typeface="Times New Roman" panose="02020603050405020304" pitchFamily="18" charset="0"/>
              </a:rPr>
              <a:t/>
            </a:r>
            <a:br>
              <a:rPr lang="en-US" altLang="zh-CN" dirty="0">
                <a:cs typeface="Times New Roman" panose="02020603050405020304" pitchFamily="18" charset="0"/>
              </a:rPr>
            </a:br>
            <a:r>
              <a:rPr lang="en-US" altLang="zh-CN" dirty="0">
                <a:cs typeface="Times New Roman" panose="02020603050405020304" pitchFamily="18" charset="0"/>
              </a:rPr>
              <a:t/>
            </a:r>
            <a:br>
              <a:rPr lang="en-US" altLang="zh-CN" dirty="0">
                <a:cs typeface="Times New Roman" panose="02020603050405020304" pitchFamily="18" charset="0"/>
              </a:rPr>
            </a:br>
            <a:r>
              <a:rPr lang="en-US" altLang="zh-CN" dirty="0">
                <a:cs typeface="Times New Roman" panose="02020603050405020304" pitchFamily="18" charset="0"/>
              </a:rPr>
              <a:t/>
            </a:r>
            <a:br>
              <a:rPr lang="en-US" altLang="zh-CN" dirty="0">
                <a:cs typeface="Times New Roman" panose="02020603050405020304" pitchFamily="18" charset="0"/>
              </a:rPr>
            </a:br>
            <a:r>
              <a:rPr lang="en-US" altLang="zh-CN" dirty="0">
                <a:cs typeface="Times New Roman" panose="02020603050405020304" pitchFamily="18" charset="0"/>
              </a:rPr>
              <a:t/>
            </a:r>
            <a:br>
              <a:rPr lang="en-US" altLang="zh-CN" dirty="0">
                <a:cs typeface="Times New Roman" panose="02020603050405020304" pitchFamily="18" charset="0"/>
              </a:rPr>
            </a:br>
            <a:endParaRPr lang="zh-CN" altLang="en-US" dirty="0">
              <a:cs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363562" y="1500325"/>
            <a:ext cx="5140727" cy="4035711"/>
          </a:xfrm>
          <a:prstGeom prst="rect">
            <a:avLst/>
          </a:prstGeom>
        </p:spPr>
      </p:pic>
      <p:sp>
        <p:nvSpPr>
          <p:cNvPr id="6" name="矩形 5"/>
          <p:cNvSpPr/>
          <p:nvPr/>
        </p:nvSpPr>
        <p:spPr>
          <a:xfrm>
            <a:off x="5665029" y="1177159"/>
            <a:ext cx="6096000" cy="707886"/>
          </a:xfrm>
          <a:prstGeom prst="rect">
            <a:avLst/>
          </a:prstGeom>
        </p:spPr>
        <p:txBody>
          <a:bodyPr>
            <a:spAutoFit/>
          </a:bodyPr>
          <a:lstStyle/>
          <a:p>
            <a:r>
              <a:rPr lang="en-US" altLang="zh-CN" sz="2000" b="1" dirty="0" smtClean="0">
                <a:solidFill>
                  <a:srgbClr val="FF0000"/>
                </a:solidFill>
                <a:latin typeface="Times New Roman" panose="02020603050405020304" pitchFamily="18" charset="0"/>
                <a:cs typeface="Times New Roman" panose="02020603050405020304" pitchFamily="18" charset="0"/>
              </a:rPr>
              <a:t>Prefix-length</a:t>
            </a:r>
            <a:r>
              <a:rPr lang="en-US" altLang="zh-CN" sz="2000" b="1" dirty="0" smtClean="0">
                <a:solidFill>
                  <a:srgbClr val="FF0000"/>
                </a:solidFill>
                <a:latin typeface="Times-Italic"/>
              </a:rPr>
              <a:t> ordering constraint :</a:t>
            </a:r>
            <a:r>
              <a:rPr lang="en-US" altLang="zh-CN" sz="2000" b="1" dirty="0" smtClean="0">
                <a:solidFill>
                  <a:srgbClr val="FF0000"/>
                </a:solidFill>
              </a:rPr>
              <a:t> </a:t>
            </a:r>
            <a:r>
              <a:rPr lang="en-US" altLang="zh-CN" sz="2000" b="1" dirty="0">
                <a:solidFill>
                  <a:srgbClr val="FF0000"/>
                </a:solidFill>
              </a:rPr>
              <a:t/>
            </a:r>
            <a:br>
              <a:rPr lang="en-US" altLang="zh-CN" sz="2000" b="1" dirty="0">
                <a:solidFill>
                  <a:srgbClr val="FF0000"/>
                </a:solidFill>
              </a:rPr>
            </a:br>
            <a:endParaRPr lang="zh-CN" altLang="en-US" sz="2000" b="1" dirty="0">
              <a:solidFill>
                <a:srgbClr val="FF0000"/>
              </a:solidFill>
            </a:endParaRPr>
          </a:p>
        </p:txBody>
      </p:sp>
      <p:sp>
        <p:nvSpPr>
          <p:cNvPr id="7" name="矩形 6"/>
          <p:cNvSpPr/>
          <p:nvPr/>
        </p:nvSpPr>
        <p:spPr>
          <a:xfrm>
            <a:off x="5665029" y="3932864"/>
            <a:ext cx="6096000" cy="677108"/>
          </a:xfrm>
          <a:prstGeom prst="rect">
            <a:avLst/>
          </a:prstGeom>
        </p:spPr>
        <p:txBody>
          <a:bodyPr>
            <a:spAutoFit/>
          </a:bodyPr>
          <a:lstStyle/>
          <a:p>
            <a:r>
              <a:rPr lang="en-US" altLang="zh-CN" sz="2000" b="1" dirty="0" smtClean="0">
                <a:solidFill>
                  <a:srgbClr val="FF0000"/>
                </a:solidFill>
                <a:latin typeface="Times New Roman" panose="02020603050405020304" pitchFamily="18" charset="0"/>
                <a:cs typeface="Times New Roman" panose="02020603050405020304" pitchFamily="18" charset="0"/>
              </a:rPr>
              <a:t>L-algorithm :</a:t>
            </a:r>
            <a:r>
              <a:rPr lang="en-US" altLang="zh-CN" dirty="0" smtClean="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2841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014721" y="144228"/>
            <a:ext cx="7857816" cy="421589"/>
          </a:xfrm>
        </p:spPr>
        <p:txBody>
          <a:bodyPr/>
          <a:lstStyle/>
          <a:p>
            <a:r>
              <a:rPr lang="en-US" altLang="zh-CN" dirty="0"/>
              <a:t>ALGORITHMS </a:t>
            </a:r>
            <a:r>
              <a:rPr lang="en-US" altLang="zh-CN" dirty="0" smtClean="0"/>
              <a:t>- </a:t>
            </a:r>
            <a:r>
              <a:rPr lang="en-US" altLang="zh-CN" i="1" dirty="0"/>
              <a:t>PLO </a:t>
            </a:r>
            <a:r>
              <a:rPr lang="en-US" altLang="zh-CN" i="1" dirty="0" smtClean="0"/>
              <a:t>OPT  </a:t>
            </a:r>
            <a:r>
              <a:rPr lang="en-US" altLang="zh-CN" b="0" i="1" dirty="0" smtClean="0"/>
              <a:t>for </a:t>
            </a:r>
            <a:r>
              <a:rPr lang="en-US" altLang="zh-CN" b="0" i="1" dirty="0"/>
              <a:t>prefix-length ordering constraint</a:t>
            </a:r>
            <a:r>
              <a:rPr lang="en-US" altLang="zh-CN" dirty="0"/>
              <a:t> </a:t>
            </a:r>
            <a:br>
              <a:rPr lang="en-US" altLang="zh-CN" dirty="0"/>
            </a:br>
            <a:r>
              <a:rPr lang="en-US" altLang="zh-CN" dirty="0"/>
              <a:t> </a:t>
            </a:r>
            <a:br>
              <a:rPr lang="en-US" altLang="zh-CN" dirty="0"/>
            </a:br>
            <a:r>
              <a:rPr lang="en-US" altLang="zh-CN" dirty="0"/>
              <a:t/>
            </a:r>
            <a:br>
              <a:rPr lang="en-US" altLang="zh-CN" dirty="0"/>
            </a:b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06</a:t>
            </a:r>
            <a:endParaRPr kumimoji="1" lang="zh-CN" altLang="en-US" dirty="0"/>
          </a:p>
        </p:txBody>
      </p:sp>
      <p:pic>
        <p:nvPicPr>
          <p:cNvPr id="4" name="图片 3"/>
          <p:cNvPicPr>
            <a:picLocks noChangeAspect="1"/>
          </p:cNvPicPr>
          <p:nvPr/>
        </p:nvPicPr>
        <p:blipFill>
          <a:blip r:embed="rId2"/>
          <a:stretch>
            <a:fillRect/>
          </a:stretch>
        </p:blipFill>
        <p:spPr>
          <a:xfrm>
            <a:off x="313990" y="1401371"/>
            <a:ext cx="5212319" cy="4665800"/>
          </a:xfrm>
          <a:prstGeom prst="rect">
            <a:avLst/>
          </a:prstGeom>
        </p:spPr>
      </p:pic>
      <p:sp>
        <p:nvSpPr>
          <p:cNvPr id="5" name="矩形 4"/>
          <p:cNvSpPr/>
          <p:nvPr/>
        </p:nvSpPr>
        <p:spPr>
          <a:xfrm>
            <a:off x="6332918" y="1159075"/>
            <a:ext cx="5371402" cy="1815882"/>
          </a:xfrm>
          <a:prstGeom prst="rect">
            <a:avLst/>
          </a:prstGeom>
        </p:spPr>
        <p:txBody>
          <a:bodyPr wrap="square">
            <a:spAutoFit/>
          </a:bodyPr>
          <a:lstStyle/>
          <a:p>
            <a:pPr marL="285750" indent="-285750">
              <a:buFont typeface="Wingdings" panose="05000000000000000000" pitchFamily="2" charset="2"/>
              <a:buChar char="l"/>
            </a:pPr>
            <a:r>
              <a:rPr lang="en-US" altLang="zh-CN" dirty="0" smtClean="0">
                <a:solidFill>
                  <a:srgbClr val="000000"/>
                </a:solidFill>
              </a:rPr>
              <a:t>the </a:t>
            </a:r>
            <a:r>
              <a:rPr lang="en-US" altLang="zh-CN" dirty="0">
                <a:solidFill>
                  <a:srgbClr val="000000"/>
                </a:solidFill>
              </a:rPr>
              <a:t>set of </a:t>
            </a:r>
            <a:r>
              <a:rPr lang="en-US" altLang="zh-CN" dirty="0" err="1" smtClean="0">
                <a:solidFill>
                  <a:srgbClr val="000000"/>
                </a:solidFill>
              </a:rPr>
              <a:t>prefixesof</a:t>
            </a:r>
            <a:r>
              <a:rPr lang="en-US" altLang="zh-CN" dirty="0" smtClean="0">
                <a:solidFill>
                  <a:srgbClr val="000000"/>
                </a:solidFill>
              </a:rPr>
              <a:t> </a:t>
            </a:r>
            <a:r>
              <a:rPr lang="en-US" altLang="zh-CN" dirty="0">
                <a:solidFill>
                  <a:srgbClr val="000000"/>
                </a:solidFill>
              </a:rPr>
              <a:t>length </a:t>
            </a:r>
            <a:r>
              <a:rPr lang="en-US" altLang="zh-CN" sz="2000" dirty="0" smtClean="0">
                <a:solidFill>
                  <a:srgbClr val="000000"/>
                </a:solidFill>
              </a:rPr>
              <a:t>L,L -1,…L/2 </a:t>
            </a:r>
            <a:r>
              <a:rPr lang="en-US" altLang="zh-CN" dirty="0">
                <a:solidFill>
                  <a:srgbClr val="000000"/>
                </a:solidFill>
              </a:rPr>
              <a:t>are always </a:t>
            </a:r>
            <a:r>
              <a:rPr lang="en-US" altLang="zh-CN" b="1" dirty="0">
                <a:solidFill>
                  <a:srgbClr val="000000"/>
                </a:solidFill>
              </a:rPr>
              <a:t>above</a:t>
            </a:r>
            <a:r>
              <a:rPr lang="en-US" altLang="zh-CN" dirty="0">
                <a:solidFill>
                  <a:srgbClr val="000000"/>
                </a:solidFill>
              </a:rPr>
              <a:t> the free </a:t>
            </a:r>
            <a:r>
              <a:rPr lang="en-US" altLang="zh-CN" dirty="0" smtClean="0">
                <a:solidFill>
                  <a:srgbClr val="000000"/>
                </a:solidFill>
              </a:rPr>
              <a:t>space pool</a:t>
            </a:r>
            <a:r>
              <a:rPr lang="en-US" altLang="zh-CN" dirty="0">
                <a:solidFill>
                  <a:srgbClr val="000000"/>
                </a:solidFill>
              </a:rPr>
              <a:t>, </a:t>
            </a:r>
            <a:endParaRPr lang="en-US" altLang="zh-CN" dirty="0" smtClean="0">
              <a:solidFill>
                <a:srgbClr val="000000"/>
              </a:solidFill>
            </a:endParaRPr>
          </a:p>
          <a:p>
            <a:endParaRPr lang="en-US" altLang="zh-CN" dirty="0">
              <a:solidFill>
                <a:srgbClr val="000000"/>
              </a:solidFill>
            </a:endParaRPr>
          </a:p>
          <a:p>
            <a:pPr marL="285750" indent="-285750">
              <a:buFont typeface="Wingdings" panose="05000000000000000000" pitchFamily="2" charset="2"/>
              <a:buChar char="l"/>
            </a:pPr>
            <a:r>
              <a:rPr lang="en-US" altLang="zh-CN" dirty="0" smtClean="0">
                <a:solidFill>
                  <a:srgbClr val="000000"/>
                </a:solidFill>
              </a:rPr>
              <a:t>the </a:t>
            </a:r>
            <a:r>
              <a:rPr lang="en-US" altLang="zh-CN" dirty="0">
                <a:solidFill>
                  <a:srgbClr val="000000"/>
                </a:solidFill>
              </a:rPr>
              <a:t>set of prefixes of length </a:t>
            </a:r>
            <a:r>
              <a:rPr lang="en-US" altLang="zh-CN" sz="2000" dirty="0" smtClean="0">
                <a:solidFill>
                  <a:srgbClr val="000000"/>
                </a:solidFill>
              </a:rPr>
              <a:t>L/2-1,L/2-2,… </a:t>
            </a:r>
            <a:r>
              <a:rPr lang="en-US" altLang="zh-CN" sz="2000" dirty="0">
                <a:solidFill>
                  <a:srgbClr val="000000"/>
                </a:solidFill>
              </a:rPr>
              <a:t>1</a:t>
            </a:r>
            <a:br>
              <a:rPr lang="en-US" altLang="zh-CN" sz="2000" dirty="0">
                <a:solidFill>
                  <a:srgbClr val="000000"/>
                </a:solidFill>
              </a:rPr>
            </a:br>
            <a:r>
              <a:rPr lang="en-US" altLang="zh-CN" dirty="0">
                <a:solidFill>
                  <a:srgbClr val="000000"/>
                </a:solidFill>
              </a:rPr>
              <a:t>are always </a:t>
            </a:r>
            <a:r>
              <a:rPr lang="en-US" altLang="zh-CN" b="1" dirty="0">
                <a:solidFill>
                  <a:srgbClr val="000000"/>
                </a:solidFill>
              </a:rPr>
              <a:t>below</a:t>
            </a:r>
            <a:r>
              <a:rPr lang="en-US" altLang="zh-CN" dirty="0">
                <a:solidFill>
                  <a:srgbClr val="000000"/>
                </a:solidFill>
              </a:rPr>
              <a:t> the free space </a:t>
            </a:r>
            <a:r>
              <a:rPr lang="en-US" altLang="zh-CN" dirty="0" smtClean="0">
                <a:solidFill>
                  <a:srgbClr val="000000"/>
                </a:solidFill>
              </a:rPr>
              <a:t>pool.</a:t>
            </a:r>
            <a:r>
              <a:rPr lang="en-US" altLang="zh-CN" dirty="0" smtClean="0"/>
              <a:t> </a:t>
            </a:r>
            <a:r>
              <a:rPr lang="en-US" altLang="zh-CN" dirty="0"/>
              <a:t/>
            </a:r>
            <a:br>
              <a:rPr lang="en-US" altLang="zh-CN" dirty="0"/>
            </a:br>
            <a:endParaRPr lang="zh-CN" altLang="en-US" dirty="0"/>
          </a:p>
        </p:txBody>
      </p:sp>
      <p:sp>
        <p:nvSpPr>
          <p:cNvPr id="8" name="矩形 7"/>
          <p:cNvSpPr/>
          <p:nvPr/>
        </p:nvSpPr>
        <p:spPr>
          <a:xfrm>
            <a:off x="6332918" y="3125038"/>
            <a:ext cx="5276900" cy="646331"/>
          </a:xfrm>
          <a:prstGeom prst="rect">
            <a:avLst/>
          </a:prstGeom>
        </p:spPr>
        <p:txBody>
          <a:bodyPr wrap="square">
            <a:spAutoFit/>
          </a:bodyPr>
          <a:lstStyle/>
          <a:p>
            <a:pPr marL="285750" indent="-285750">
              <a:buFont typeface="Wingdings" panose="05000000000000000000" pitchFamily="2" charset="2"/>
              <a:buChar char="l"/>
            </a:pPr>
            <a:r>
              <a:rPr lang="en-US" altLang="zh-CN" dirty="0"/>
              <a:t>Addition of a </a:t>
            </a:r>
            <a:r>
              <a:rPr lang="en-US" altLang="zh-CN" dirty="0" smtClean="0"/>
              <a:t>new prefix </a:t>
            </a:r>
            <a:r>
              <a:rPr lang="en-US" altLang="zh-CN" dirty="0"/>
              <a:t>will now have to swap at most L=2 memory </a:t>
            </a:r>
            <a:r>
              <a:rPr lang="en-US" altLang="zh-CN" dirty="0" smtClean="0"/>
              <a:t>entries.</a:t>
            </a:r>
            <a:endParaRPr lang="en-US" altLang="zh-CN" dirty="0"/>
          </a:p>
        </p:txBody>
      </p:sp>
      <p:sp>
        <p:nvSpPr>
          <p:cNvPr id="9" name="矩形 8"/>
          <p:cNvSpPr/>
          <p:nvPr/>
        </p:nvSpPr>
        <p:spPr>
          <a:xfrm>
            <a:off x="6332918" y="4127632"/>
            <a:ext cx="6096000" cy="646331"/>
          </a:xfrm>
          <a:prstGeom prst="rect">
            <a:avLst/>
          </a:prstGeom>
        </p:spPr>
        <p:txBody>
          <a:bodyPr>
            <a:spAutoFit/>
          </a:bodyPr>
          <a:lstStyle/>
          <a:p>
            <a:pPr marL="285750" indent="-285750">
              <a:buFont typeface="Wingdings" panose="05000000000000000000" pitchFamily="2" charset="2"/>
              <a:buChar char="l"/>
            </a:pPr>
            <a:r>
              <a:rPr lang="en-US" altLang="zh-CN" dirty="0"/>
              <a:t>The average case update time can be again improved </a:t>
            </a:r>
            <a:r>
              <a:rPr lang="en-US" altLang="zh-CN" dirty="0" smtClean="0"/>
              <a:t>to better </a:t>
            </a:r>
            <a:r>
              <a:rPr lang="en-US" altLang="zh-CN" dirty="0"/>
              <a:t>than </a:t>
            </a:r>
            <a:r>
              <a:rPr lang="en-US" altLang="zh-CN" b="1" dirty="0" smtClean="0">
                <a:solidFill>
                  <a:srgbClr val="FF0000"/>
                </a:solidFill>
              </a:rPr>
              <a:t>L/2</a:t>
            </a:r>
            <a:r>
              <a:rPr lang="en-US" altLang="zh-CN" dirty="0" smtClean="0"/>
              <a:t> </a:t>
            </a:r>
            <a:endParaRPr lang="zh-CN" altLang="en-US" dirty="0"/>
          </a:p>
        </p:txBody>
      </p:sp>
      <p:sp>
        <p:nvSpPr>
          <p:cNvPr id="11" name="矩形 10"/>
          <p:cNvSpPr/>
          <p:nvPr/>
        </p:nvSpPr>
        <p:spPr>
          <a:xfrm>
            <a:off x="6098236" y="5130226"/>
            <a:ext cx="6230098" cy="923330"/>
          </a:xfrm>
          <a:prstGeom prst="rect">
            <a:avLst/>
          </a:prstGeom>
        </p:spPr>
        <p:txBody>
          <a:bodyPr wrap="square">
            <a:spAutoFit/>
          </a:bodyPr>
          <a:lstStyle/>
          <a:p>
            <a:r>
              <a:rPr lang="en-US" altLang="zh-CN" b="1" dirty="0">
                <a:solidFill>
                  <a:srgbClr val="FF0000"/>
                </a:solidFill>
              </a:rPr>
              <a:t>Algorithm PLO OPT can be proved to be an optimal online algorithm under the prefix-length ordering </a:t>
            </a:r>
            <a:r>
              <a:rPr lang="en-US" altLang="zh-CN" b="1" dirty="0" smtClean="0">
                <a:solidFill>
                  <a:srgbClr val="FF0000"/>
                </a:solidFill>
              </a:rPr>
              <a:t>constraint!</a:t>
            </a:r>
            <a:endParaRPr lang="zh-CN" altLang="en-US" b="1" dirty="0">
              <a:solidFill>
                <a:srgbClr val="FF0000"/>
              </a:solidFill>
            </a:endParaRPr>
          </a:p>
        </p:txBody>
      </p:sp>
    </p:spTree>
    <p:extLst>
      <p:ext uri="{BB962C8B-B14F-4D97-AF65-F5344CB8AC3E}">
        <p14:creationId xmlns:p14="http://schemas.microsoft.com/office/powerpoint/2010/main" val="1760798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014721" y="144228"/>
            <a:ext cx="7857816" cy="421589"/>
          </a:xfrm>
        </p:spPr>
        <p:txBody>
          <a:bodyPr/>
          <a:lstStyle/>
          <a:p>
            <a:r>
              <a:rPr lang="en-US" altLang="zh-CN" dirty="0"/>
              <a:t>ALGORITHMS </a:t>
            </a:r>
            <a:r>
              <a:rPr lang="en-US" altLang="zh-CN" dirty="0" smtClean="0"/>
              <a:t>- </a:t>
            </a:r>
            <a:r>
              <a:rPr lang="en-US" altLang="zh-CN" i="1" dirty="0" smtClean="0"/>
              <a:t>CAO OPT </a:t>
            </a:r>
            <a:r>
              <a:rPr lang="en-US" altLang="zh-CN" b="0" i="1" dirty="0"/>
              <a:t>for chain-ancestor ordering</a:t>
            </a:r>
          </a:p>
          <a:p>
            <a:r>
              <a:rPr lang="en-US" altLang="zh-CN" b="0" i="1" dirty="0"/>
              <a:t>constraint</a:t>
            </a:r>
            <a:r>
              <a:rPr lang="en-US" altLang="zh-CN" dirty="0"/>
              <a:t/>
            </a:r>
            <a:br>
              <a:rPr lang="en-US" altLang="zh-CN" dirty="0"/>
            </a:br>
            <a:r>
              <a:rPr lang="en-US" altLang="zh-CN" dirty="0"/>
              <a:t> </a:t>
            </a:r>
            <a:br>
              <a:rPr lang="en-US" altLang="zh-CN" dirty="0"/>
            </a:br>
            <a:r>
              <a:rPr lang="en-US" altLang="zh-CN" dirty="0"/>
              <a:t/>
            </a:r>
            <a:br>
              <a:rPr lang="en-US" altLang="zh-CN" dirty="0"/>
            </a:b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07</a:t>
            </a:r>
            <a:endParaRPr kumimoji="1" lang="zh-CN" altLang="en-US" dirty="0"/>
          </a:p>
        </p:txBody>
      </p:sp>
      <p:sp>
        <p:nvSpPr>
          <p:cNvPr id="8" name="矩形 7"/>
          <p:cNvSpPr/>
          <p:nvPr/>
        </p:nvSpPr>
        <p:spPr>
          <a:xfrm>
            <a:off x="6326836" y="2489022"/>
            <a:ext cx="5276900" cy="923330"/>
          </a:xfrm>
          <a:prstGeom prst="rect">
            <a:avLst/>
          </a:prstGeom>
        </p:spPr>
        <p:txBody>
          <a:bodyPr wrap="square">
            <a:spAutoFit/>
          </a:bodyPr>
          <a:lstStyle/>
          <a:p>
            <a:pPr marL="285750" indent="-285750">
              <a:buFont typeface="Wingdings" panose="05000000000000000000" pitchFamily="2" charset="2"/>
              <a:buChar char="l"/>
            </a:pPr>
            <a:r>
              <a:rPr lang="en-US" altLang="zh-CN" dirty="0"/>
              <a:t>prefixes Q3, Q2 </a:t>
            </a:r>
            <a:r>
              <a:rPr lang="en-US" altLang="zh-CN" dirty="0" smtClean="0"/>
              <a:t>and Q1 </a:t>
            </a:r>
            <a:r>
              <a:rPr lang="en-US" altLang="zh-CN" dirty="0"/>
              <a:t>must appear in order since they lie on the same </a:t>
            </a:r>
            <a:r>
              <a:rPr lang="en-US" altLang="zh-CN" dirty="0" smtClean="0"/>
              <a:t>chain. </a:t>
            </a:r>
            <a:r>
              <a:rPr lang="en-US" altLang="zh-CN" dirty="0"/>
              <a:t/>
            </a:r>
            <a:br>
              <a:rPr lang="en-US" altLang="zh-CN" dirty="0"/>
            </a:br>
            <a:endParaRPr lang="en-US" altLang="zh-CN" dirty="0"/>
          </a:p>
        </p:txBody>
      </p:sp>
      <p:sp>
        <p:nvSpPr>
          <p:cNvPr id="9" name="矩形 8"/>
          <p:cNvSpPr/>
          <p:nvPr/>
        </p:nvSpPr>
        <p:spPr>
          <a:xfrm>
            <a:off x="6326836" y="3653135"/>
            <a:ext cx="5048300" cy="1200329"/>
          </a:xfrm>
          <a:prstGeom prst="rect">
            <a:avLst/>
          </a:prstGeom>
        </p:spPr>
        <p:txBody>
          <a:bodyPr wrap="square">
            <a:spAutoFit/>
          </a:bodyPr>
          <a:lstStyle/>
          <a:p>
            <a:pPr marL="285750" indent="-285750">
              <a:buFont typeface="Wingdings" panose="05000000000000000000" pitchFamily="2" charset="2"/>
              <a:buChar char="l"/>
            </a:pPr>
            <a:r>
              <a:rPr lang="en-US" altLang="zh-CN" dirty="0"/>
              <a:t>Prefix Q4 can be stored anywhere with respect to Q2 </a:t>
            </a:r>
            <a:r>
              <a:rPr lang="en-US" altLang="zh-CN" dirty="0" smtClean="0"/>
              <a:t>andQ3</a:t>
            </a:r>
            <a:r>
              <a:rPr lang="en-US" altLang="zh-CN" dirty="0"/>
              <a:t>, but must be stored at a lower memory location </a:t>
            </a:r>
            <a:r>
              <a:rPr lang="en-US" altLang="zh-CN" dirty="0" smtClean="0"/>
              <a:t>than Q1.</a:t>
            </a:r>
            <a:r>
              <a:rPr lang="en-US" altLang="zh-CN" dirty="0"/>
              <a:t/>
            </a:r>
            <a:br>
              <a:rPr lang="en-US" altLang="zh-CN" dirty="0"/>
            </a:br>
            <a:endParaRPr lang="zh-CN" altLang="en-US" dirty="0"/>
          </a:p>
        </p:txBody>
      </p:sp>
      <p:pic>
        <p:nvPicPr>
          <p:cNvPr id="6" name="图片 5"/>
          <p:cNvPicPr>
            <a:picLocks noChangeAspect="1"/>
          </p:cNvPicPr>
          <p:nvPr/>
        </p:nvPicPr>
        <p:blipFill>
          <a:blip r:embed="rId2"/>
          <a:stretch>
            <a:fillRect/>
          </a:stretch>
        </p:blipFill>
        <p:spPr>
          <a:xfrm>
            <a:off x="776569" y="1645919"/>
            <a:ext cx="4983339" cy="4211827"/>
          </a:xfrm>
          <a:prstGeom prst="rect">
            <a:avLst/>
          </a:prstGeom>
        </p:spPr>
      </p:pic>
      <p:sp>
        <p:nvSpPr>
          <p:cNvPr id="7" name="矩形 6"/>
          <p:cNvSpPr/>
          <p:nvPr/>
        </p:nvSpPr>
        <p:spPr>
          <a:xfrm>
            <a:off x="5507736" y="1520998"/>
            <a:ext cx="6096000" cy="400110"/>
          </a:xfrm>
          <a:prstGeom prst="rect">
            <a:avLst/>
          </a:prstGeom>
        </p:spPr>
        <p:txBody>
          <a:bodyPr>
            <a:spAutoFit/>
          </a:bodyPr>
          <a:lstStyle/>
          <a:p>
            <a:r>
              <a:rPr lang="en-US" altLang="zh-CN" sz="2000" b="1" dirty="0" smtClean="0">
                <a:solidFill>
                  <a:srgbClr val="FF0000"/>
                </a:solidFill>
              </a:rPr>
              <a:t>chain-ancestor ordering constraint:</a:t>
            </a:r>
            <a:endParaRPr lang="zh-CN" altLang="en-US" sz="2000" b="1" dirty="0">
              <a:solidFill>
                <a:srgbClr val="FF0000"/>
              </a:solidFill>
            </a:endParaRPr>
          </a:p>
        </p:txBody>
      </p:sp>
    </p:spTree>
    <p:extLst>
      <p:ext uri="{BB962C8B-B14F-4D97-AF65-F5344CB8AC3E}">
        <p14:creationId xmlns:p14="http://schemas.microsoft.com/office/powerpoint/2010/main" val="1558980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014721" y="144228"/>
            <a:ext cx="7857816" cy="421589"/>
          </a:xfrm>
        </p:spPr>
        <p:txBody>
          <a:bodyPr/>
          <a:lstStyle/>
          <a:p>
            <a:r>
              <a:rPr lang="en-US" altLang="zh-CN" dirty="0"/>
              <a:t>ALGORITHMS </a:t>
            </a:r>
            <a:r>
              <a:rPr lang="en-US" altLang="zh-CN" dirty="0" smtClean="0"/>
              <a:t>- </a:t>
            </a:r>
            <a:r>
              <a:rPr lang="en-US" altLang="zh-CN" i="1" dirty="0" smtClean="0"/>
              <a:t>CAO OPT </a:t>
            </a:r>
            <a:r>
              <a:rPr lang="en-US" altLang="zh-CN" b="0" i="1" dirty="0"/>
              <a:t>for chain-ancestor ordering</a:t>
            </a:r>
          </a:p>
          <a:p>
            <a:r>
              <a:rPr lang="en-US" altLang="zh-CN" b="0" i="1" dirty="0"/>
              <a:t>constraint</a:t>
            </a:r>
            <a:r>
              <a:rPr lang="en-US" altLang="zh-CN" dirty="0"/>
              <a:t/>
            </a:r>
            <a:br>
              <a:rPr lang="en-US" altLang="zh-CN" dirty="0"/>
            </a:br>
            <a:r>
              <a:rPr lang="en-US" altLang="zh-CN" dirty="0"/>
              <a:t> </a:t>
            </a:r>
            <a:br>
              <a:rPr lang="en-US" altLang="zh-CN" dirty="0"/>
            </a:br>
            <a:r>
              <a:rPr lang="en-US" altLang="zh-CN" dirty="0"/>
              <a:t/>
            </a:r>
            <a:br>
              <a:rPr lang="en-US" altLang="zh-CN" dirty="0"/>
            </a:b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08</a:t>
            </a:r>
            <a:endParaRPr kumimoji="1" lang="zh-CN" altLang="en-US" dirty="0"/>
          </a:p>
        </p:txBody>
      </p:sp>
      <p:sp>
        <p:nvSpPr>
          <p:cNvPr id="4" name="矩形 3"/>
          <p:cNvSpPr/>
          <p:nvPr/>
        </p:nvSpPr>
        <p:spPr>
          <a:xfrm>
            <a:off x="355626" y="925592"/>
            <a:ext cx="6009663" cy="5355312"/>
          </a:xfrm>
          <a:prstGeom prst="rect">
            <a:avLst/>
          </a:prstGeom>
        </p:spPr>
        <p:txBody>
          <a:bodyPr wrap="square">
            <a:spAutoFit/>
          </a:bodyPr>
          <a:lstStyle/>
          <a:p>
            <a:pPr marL="285750" indent="-285750">
              <a:buFont typeface="Wingdings" panose="05000000000000000000" pitchFamily="2" charset="2"/>
              <a:buChar char="l"/>
            </a:pPr>
            <a:r>
              <a:rPr lang="en-US" altLang="zh-CN" dirty="0" smtClean="0"/>
              <a:t>LC </a:t>
            </a:r>
            <a:r>
              <a:rPr lang="en-US" altLang="zh-CN" dirty="0"/>
              <a:t>(p) = the longest chain comprising prefix </a:t>
            </a:r>
            <a:r>
              <a:rPr lang="en-US" altLang="zh-CN" dirty="0" smtClean="0"/>
              <a:t>p</a:t>
            </a:r>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en-US" altLang="zh-CN" dirty="0" err="1" smtClean="0"/>
              <a:t>len</a:t>
            </a:r>
            <a:r>
              <a:rPr lang="en-US" altLang="zh-CN" dirty="0" smtClean="0"/>
              <a:t>(LC </a:t>
            </a:r>
            <a:r>
              <a:rPr lang="en-US" altLang="zh-CN" dirty="0"/>
              <a:t>(p)) = length of  </a:t>
            </a:r>
            <a:r>
              <a:rPr lang="en-US" altLang="zh-CN" dirty="0" smtClean="0"/>
              <a:t>LC </a:t>
            </a:r>
            <a:r>
              <a:rPr lang="en-US" altLang="zh-CN" dirty="0"/>
              <a:t>(p</a:t>
            </a:r>
            <a:r>
              <a:rPr lang="en-US" altLang="zh-CN" dirty="0" smtClean="0"/>
              <a:t>)</a:t>
            </a:r>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en-US" altLang="zh-CN" dirty="0" err="1" smtClean="0"/>
              <a:t>rootpath</a:t>
            </a:r>
            <a:r>
              <a:rPr lang="en-US" altLang="zh-CN" dirty="0" smtClean="0"/>
              <a:t>(p</a:t>
            </a:r>
            <a:r>
              <a:rPr lang="en-US" altLang="zh-CN" dirty="0"/>
              <a:t>) = the path from the </a:t>
            </a:r>
            <a:r>
              <a:rPr lang="en-US" altLang="zh-CN" dirty="0" err="1"/>
              <a:t>trie</a:t>
            </a:r>
            <a:r>
              <a:rPr lang="en-US" altLang="zh-CN" dirty="0"/>
              <a:t> root node to node </a:t>
            </a:r>
            <a:r>
              <a:rPr lang="en-US" altLang="zh-CN" dirty="0" smtClean="0"/>
              <a:t>p</a:t>
            </a:r>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en-US" altLang="zh-CN" dirty="0" smtClean="0"/>
              <a:t>ancestor </a:t>
            </a:r>
            <a:r>
              <a:rPr lang="en-US" altLang="zh-CN" dirty="0"/>
              <a:t>of p = any node in </a:t>
            </a:r>
            <a:r>
              <a:rPr lang="en-US" altLang="zh-CN" dirty="0" err="1"/>
              <a:t>rootpath</a:t>
            </a:r>
            <a:r>
              <a:rPr lang="en-US" altLang="zh-CN" dirty="0"/>
              <a:t>(p</a:t>
            </a:r>
            <a:r>
              <a:rPr lang="en-US" altLang="zh-CN" dirty="0" smtClean="0"/>
              <a:t>)</a:t>
            </a:r>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en-US" altLang="zh-CN" dirty="0" smtClean="0"/>
              <a:t>prefix-child </a:t>
            </a:r>
            <a:r>
              <a:rPr lang="en-US" altLang="zh-CN" dirty="0"/>
              <a:t>of p = a child node of </a:t>
            </a:r>
            <a:r>
              <a:rPr lang="en-US" altLang="zh-CN" dirty="0" smtClean="0"/>
              <a:t>p</a:t>
            </a:r>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en-US" altLang="zh-CN" b="1" dirty="0" err="1" smtClean="0"/>
              <a:t>hcld</a:t>
            </a:r>
            <a:r>
              <a:rPr lang="en-US" altLang="zh-CN" b="1" dirty="0" smtClean="0"/>
              <a:t>(p</a:t>
            </a:r>
            <a:r>
              <a:rPr lang="en-US" altLang="zh-CN" b="1" dirty="0"/>
              <a:t>) = highest prefix-child of p </a:t>
            </a:r>
            <a:r>
              <a:rPr lang="en-US" altLang="zh-CN" dirty="0"/>
              <a:t>— i.e., among </a:t>
            </a:r>
            <a:r>
              <a:rPr lang="en-US" altLang="zh-CN" dirty="0" smtClean="0"/>
              <a:t>the children </a:t>
            </a:r>
            <a:r>
              <a:rPr lang="en-US" altLang="zh-CN" dirty="0"/>
              <a:t>of p, the node which has the </a:t>
            </a:r>
            <a:r>
              <a:rPr lang="en-US" altLang="zh-CN" b="1" dirty="0"/>
              <a:t>highest</a:t>
            </a:r>
            <a:r>
              <a:rPr lang="en-US" altLang="zh-CN" dirty="0"/>
              <a:t> memory location in the </a:t>
            </a:r>
            <a:r>
              <a:rPr lang="en-US" altLang="zh-CN" dirty="0" smtClean="0"/>
              <a:t>TCAM</a:t>
            </a:r>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en-US" altLang="zh-CN" dirty="0" smtClean="0"/>
              <a:t>HCN </a:t>
            </a:r>
            <a:r>
              <a:rPr lang="en-US" altLang="zh-CN" dirty="0"/>
              <a:t>(p) = the chain comprising ancestors of </a:t>
            </a:r>
            <a:r>
              <a:rPr lang="en-US" altLang="zh-CN" b="1" dirty="0"/>
              <a:t>p, prefix </a:t>
            </a:r>
            <a:r>
              <a:rPr lang="en-US" altLang="zh-CN" b="1" dirty="0" smtClean="0"/>
              <a:t>p itself</a:t>
            </a:r>
            <a:r>
              <a:rPr lang="en-US" altLang="zh-CN" b="1" dirty="0"/>
              <a:t>, </a:t>
            </a:r>
            <a:r>
              <a:rPr lang="en-US" altLang="zh-CN" b="1" dirty="0" err="1"/>
              <a:t>hcld</a:t>
            </a:r>
            <a:r>
              <a:rPr lang="en-US" altLang="zh-CN" b="1" dirty="0"/>
              <a:t>(p), </a:t>
            </a:r>
            <a:r>
              <a:rPr lang="en-US" altLang="zh-CN" b="1" dirty="0" err="1"/>
              <a:t>hcld</a:t>
            </a:r>
            <a:r>
              <a:rPr lang="en-US" altLang="zh-CN" b="1" dirty="0"/>
              <a:t>(</a:t>
            </a:r>
            <a:r>
              <a:rPr lang="en-US" altLang="zh-CN" b="1" dirty="0" err="1"/>
              <a:t>hcld</a:t>
            </a:r>
            <a:r>
              <a:rPr lang="en-US" altLang="zh-CN" b="1" dirty="0"/>
              <a:t>(p)) and so on </a:t>
            </a:r>
            <a:r>
              <a:rPr lang="en-US" altLang="zh-CN" dirty="0"/>
              <a:t>— i.e., a descendant node of p is in HCN (p) if it is the highest </a:t>
            </a:r>
            <a:r>
              <a:rPr lang="en-US" altLang="zh-CN" dirty="0" smtClean="0"/>
              <a:t>prefix-child of </a:t>
            </a:r>
            <a:r>
              <a:rPr lang="en-US" altLang="zh-CN" dirty="0"/>
              <a:t>its ancestor</a:t>
            </a:r>
            <a:endParaRPr lang="zh-CN" altLang="en-US" dirty="0"/>
          </a:p>
        </p:txBody>
      </p:sp>
      <p:pic>
        <p:nvPicPr>
          <p:cNvPr id="5" name="图片 4"/>
          <p:cNvPicPr>
            <a:picLocks noChangeAspect="1"/>
          </p:cNvPicPr>
          <p:nvPr/>
        </p:nvPicPr>
        <p:blipFill>
          <a:blip r:embed="rId2"/>
          <a:stretch>
            <a:fillRect/>
          </a:stretch>
        </p:blipFill>
        <p:spPr>
          <a:xfrm>
            <a:off x="6611436" y="1464815"/>
            <a:ext cx="5106707" cy="4276867"/>
          </a:xfrm>
          <a:prstGeom prst="rect">
            <a:avLst/>
          </a:prstGeom>
        </p:spPr>
      </p:pic>
    </p:spTree>
    <p:extLst>
      <p:ext uri="{BB962C8B-B14F-4D97-AF65-F5344CB8AC3E}">
        <p14:creationId xmlns:p14="http://schemas.microsoft.com/office/powerpoint/2010/main" val="207938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smtClean="0"/>
              <a:t>字典树</a:t>
            </a:r>
            <a:r>
              <a:rPr kumimoji="1" lang="en-US" altLang="zh-CN" dirty="0" err="1" smtClean="0"/>
              <a:t>Trie</a:t>
            </a: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09</a:t>
            </a:r>
            <a:endParaRPr kumimoji="1" lang="zh-CN" altLang="en-US" dirty="0"/>
          </a:p>
        </p:txBody>
      </p:sp>
      <p:pic>
        <p:nvPicPr>
          <p:cNvPr id="8" name="图片 7"/>
          <p:cNvPicPr>
            <a:picLocks noChangeAspect="1"/>
          </p:cNvPicPr>
          <p:nvPr/>
        </p:nvPicPr>
        <p:blipFill>
          <a:blip r:embed="rId2"/>
          <a:stretch>
            <a:fillRect/>
          </a:stretch>
        </p:blipFill>
        <p:spPr>
          <a:xfrm>
            <a:off x="1668701" y="786413"/>
            <a:ext cx="2860570" cy="5968152"/>
          </a:xfrm>
          <a:prstGeom prst="rect">
            <a:avLst/>
          </a:prstGeom>
        </p:spPr>
      </p:pic>
      <p:pic>
        <p:nvPicPr>
          <p:cNvPr id="10" name="图片 9"/>
          <p:cNvPicPr>
            <a:picLocks noChangeAspect="1"/>
          </p:cNvPicPr>
          <p:nvPr/>
        </p:nvPicPr>
        <p:blipFill>
          <a:blip r:embed="rId3"/>
          <a:stretch>
            <a:fillRect/>
          </a:stretch>
        </p:blipFill>
        <p:spPr>
          <a:xfrm>
            <a:off x="6705422" y="786413"/>
            <a:ext cx="3156084" cy="3116234"/>
          </a:xfrm>
          <a:prstGeom prst="rect">
            <a:avLst/>
          </a:prstGeom>
        </p:spPr>
      </p:pic>
      <p:sp>
        <p:nvSpPr>
          <p:cNvPr id="13" name="文本框 8"/>
          <p:cNvSpPr txBox="1"/>
          <p:nvPr/>
        </p:nvSpPr>
        <p:spPr>
          <a:xfrm>
            <a:off x="6209401" y="4769381"/>
            <a:ext cx="4806128"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smtClean="0"/>
              <a:t>字典 </a:t>
            </a:r>
            <a:r>
              <a:rPr lang="en-US" altLang="zh-CN" sz="1600" dirty="0" smtClean="0"/>
              <a:t>= {cat</a:t>
            </a:r>
            <a:r>
              <a:rPr lang="zh-CN" altLang="en-US" sz="1600" dirty="0" smtClean="0"/>
              <a:t>、</a:t>
            </a:r>
            <a:r>
              <a:rPr lang="en-US" altLang="zh-CN" sz="1600" dirty="0" smtClean="0"/>
              <a:t>care</a:t>
            </a:r>
            <a:r>
              <a:rPr lang="zh-CN" altLang="en-US" sz="1600" dirty="0" smtClean="0"/>
              <a:t>、</a:t>
            </a:r>
            <a:r>
              <a:rPr lang="en-US" altLang="zh-CN" sz="1600" dirty="0" smtClean="0"/>
              <a:t>career</a:t>
            </a:r>
            <a:r>
              <a:rPr lang="zh-CN" altLang="en-US" sz="1600" dirty="0" smtClean="0"/>
              <a:t>、</a:t>
            </a:r>
            <a:r>
              <a:rPr lang="en-US" altLang="zh-CN" sz="1600" dirty="0" smtClean="0"/>
              <a:t>careful</a:t>
            </a:r>
            <a:r>
              <a:rPr lang="zh-CN" altLang="en-US" sz="1600" dirty="0" smtClean="0"/>
              <a:t>、</a:t>
            </a:r>
            <a:r>
              <a:rPr lang="en-US" altLang="zh-CN" sz="1600" dirty="0" smtClean="0"/>
              <a:t>dog}</a:t>
            </a:r>
            <a:endParaRPr lang="zh-CN" altLang="zh-CN" sz="1600" dirty="0"/>
          </a:p>
        </p:txBody>
      </p:sp>
    </p:spTree>
    <p:extLst>
      <p:ext uri="{BB962C8B-B14F-4D97-AF65-F5344CB8AC3E}">
        <p14:creationId xmlns:p14="http://schemas.microsoft.com/office/powerpoint/2010/main" val="379734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smtClean="0"/>
              <a:t>利用</a:t>
            </a:r>
            <a:r>
              <a:rPr kumimoji="1" lang="en-US" altLang="zh-CN" dirty="0" err="1" smtClean="0"/>
              <a:t>Trie</a:t>
            </a:r>
            <a:r>
              <a:rPr kumimoji="1" lang="zh-CN" altLang="en-US" dirty="0" smtClean="0"/>
              <a:t>组织路由表</a:t>
            </a: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10</a:t>
            </a:r>
            <a:endParaRPr kumimoji="1" lang="zh-CN" altLang="en-US" dirty="0"/>
          </a:p>
        </p:txBody>
      </p:sp>
      <p:pic>
        <p:nvPicPr>
          <p:cNvPr id="4" name="图片 3"/>
          <p:cNvPicPr>
            <a:picLocks noChangeAspect="1"/>
          </p:cNvPicPr>
          <p:nvPr/>
        </p:nvPicPr>
        <p:blipFill>
          <a:blip r:embed="rId2"/>
          <a:stretch>
            <a:fillRect/>
          </a:stretch>
        </p:blipFill>
        <p:spPr>
          <a:xfrm>
            <a:off x="657314" y="1219200"/>
            <a:ext cx="2895600" cy="4419600"/>
          </a:xfrm>
          <a:prstGeom prst="rect">
            <a:avLst/>
          </a:prstGeom>
        </p:spPr>
      </p:pic>
      <p:pic>
        <p:nvPicPr>
          <p:cNvPr id="7" name="图片 6"/>
          <p:cNvPicPr>
            <a:picLocks noChangeAspect="1"/>
          </p:cNvPicPr>
          <p:nvPr/>
        </p:nvPicPr>
        <p:blipFill>
          <a:blip r:embed="rId3"/>
          <a:stretch>
            <a:fillRect/>
          </a:stretch>
        </p:blipFill>
        <p:spPr>
          <a:xfrm>
            <a:off x="4197632" y="1219200"/>
            <a:ext cx="3333750" cy="4362450"/>
          </a:xfrm>
          <a:prstGeom prst="rect">
            <a:avLst/>
          </a:prstGeom>
        </p:spPr>
      </p:pic>
      <p:pic>
        <p:nvPicPr>
          <p:cNvPr id="8" name="图片 7"/>
          <p:cNvPicPr>
            <a:picLocks noChangeAspect="1"/>
          </p:cNvPicPr>
          <p:nvPr/>
        </p:nvPicPr>
        <p:blipFill>
          <a:blip r:embed="rId4"/>
          <a:stretch>
            <a:fillRect/>
          </a:stretch>
        </p:blipFill>
        <p:spPr>
          <a:xfrm>
            <a:off x="8176100" y="1219200"/>
            <a:ext cx="3257550" cy="4419600"/>
          </a:xfrm>
          <a:prstGeom prst="rect">
            <a:avLst/>
          </a:prstGeom>
        </p:spPr>
      </p:pic>
    </p:spTree>
    <p:extLst>
      <p:ext uri="{BB962C8B-B14F-4D97-AF65-F5344CB8AC3E}">
        <p14:creationId xmlns:p14="http://schemas.microsoft.com/office/powerpoint/2010/main" val="2078728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014721" y="144228"/>
            <a:ext cx="7857816" cy="421589"/>
          </a:xfrm>
        </p:spPr>
        <p:txBody>
          <a:bodyPr/>
          <a:lstStyle/>
          <a:p>
            <a:r>
              <a:rPr lang="en-US" altLang="zh-CN" dirty="0"/>
              <a:t>ALGORITHMS </a:t>
            </a:r>
            <a:r>
              <a:rPr lang="en-US" altLang="zh-CN" dirty="0" smtClean="0"/>
              <a:t>- </a:t>
            </a:r>
            <a:r>
              <a:rPr lang="en-US" altLang="zh-CN" i="1" dirty="0" smtClean="0"/>
              <a:t>CAO OPT </a:t>
            </a:r>
            <a:r>
              <a:rPr lang="en-US" altLang="zh-CN" b="0" i="1" dirty="0"/>
              <a:t>for chain-ancestor ordering</a:t>
            </a:r>
          </a:p>
          <a:p>
            <a:r>
              <a:rPr lang="en-US" altLang="zh-CN" b="0" i="1" dirty="0"/>
              <a:t>constraint</a:t>
            </a:r>
            <a:r>
              <a:rPr lang="en-US" altLang="zh-CN" dirty="0"/>
              <a:t/>
            </a:r>
            <a:br>
              <a:rPr lang="en-US" altLang="zh-CN" dirty="0"/>
            </a:br>
            <a:r>
              <a:rPr lang="en-US" altLang="zh-CN" dirty="0"/>
              <a:t> </a:t>
            </a:r>
            <a:br>
              <a:rPr lang="en-US" altLang="zh-CN" dirty="0"/>
            </a:br>
            <a:r>
              <a:rPr lang="en-US" altLang="zh-CN" dirty="0"/>
              <a:t/>
            </a:r>
            <a:br>
              <a:rPr lang="en-US" altLang="zh-CN" dirty="0"/>
            </a:b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11</a:t>
            </a:r>
            <a:endParaRPr kumimoji="1" lang="zh-CN" altLang="en-US" dirty="0"/>
          </a:p>
        </p:txBody>
      </p:sp>
      <p:sp>
        <p:nvSpPr>
          <p:cNvPr id="8" name="文本框 7"/>
          <p:cNvSpPr txBox="1"/>
          <p:nvPr/>
        </p:nvSpPr>
        <p:spPr>
          <a:xfrm>
            <a:off x="524302" y="1199172"/>
            <a:ext cx="3238387" cy="369332"/>
          </a:xfrm>
          <a:prstGeom prst="rect">
            <a:avLst/>
          </a:prstGeom>
          <a:noFill/>
        </p:spPr>
        <p:txBody>
          <a:bodyPr wrap="none" rtlCol="0">
            <a:spAutoFit/>
          </a:bodyPr>
          <a:lstStyle/>
          <a:p>
            <a:r>
              <a:rPr lang="en-US" altLang="zh-CN" b="1" dirty="0" smtClean="0">
                <a:solidFill>
                  <a:srgbClr val="FF0000"/>
                </a:solidFill>
              </a:rPr>
              <a:t>Auxiliary </a:t>
            </a:r>
            <a:r>
              <a:rPr lang="en-US" altLang="zh-CN" b="1" dirty="0" err="1">
                <a:solidFill>
                  <a:srgbClr val="FF0000"/>
                </a:solidFill>
              </a:rPr>
              <a:t>trie</a:t>
            </a:r>
            <a:r>
              <a:rPr lang="en-US" altLang="zh-CN" b="1" dirty="0">
                <a:solidFill>
                  <a:srgbClr val="FF0000"/>
                </a:solidFill>
              </a:rPr>
              <a:t> data structure:</a:t>
            </a:r>
            <a:endParaRPr lang="zh-CN" altLang="en-US" b="1" dirty="0">
              <a:solidFill>
                <a:srgbClr val="FF0000"/>
              </a:solidFill>
            </a:endParaRPr>
          </a:p>
        </p:txBody>
      </p:sp>
      <p:sp>
        <p:nvSpPr>
          <p:cNvPr id="5" name="矩形 4"/>
          <p:cNvSpPr/>
          <p:nvPr/>
        </p:nvSpPr>
        <p:spPr>
          <a:xfrm>
            <a:off x="1014721" y="1697766"/>
            <a:ext cx="11039346" cy="369332"/>
          </a:xfrm>
          <a:prstGeom prst="rect">
            <a:avLst/>
          </a:prstGeom>
        </p:spPr>
        <p:txBody>
          <a:bodyPr wrap="square">
            <a:spAutoFit/>
          </a:bodyPr>
          <a:lstStyle/>
          <a:p>
            <a:r>
              <a:rPr lang="en-US" altLang="zh-CN" dirty="0"/>
              <a:t>more information is needed to </a:t>
            </a:r>
            <a:r>
              <a:rPr lang="en-US" altLang="zh-CN" dirty="0" smtClean="0"/>
              <a:t>be kept </a:t>
            </a:r>
            <a:r>
              <a:rPr lang="en-US" altLang="zh-CN" dirty="0"/>
              <a:t>in a </a:t>
            </a:r>
            <a:r>
              <a:rPr lang="en-US" altLang="zh-CN" dirty="0" err="1"/>
              <a:t>trie</a:t>
            </a:r>
            <a:r>
              <a:rPr lang="en-US" altLang="zh-CN" dirty="0"/>
              <a:t> </a:t>
            </a:r>
            <a:r>
              <a:rPr lang="en-US" altLang="zh-CN" dirty="0" err="1"/>
              <a:t>node,p</a:t>
            </a:r>
            <a:r>
              <a:rPr lang="en-US" altLang="zh-CN" dirty="0"/>
              <a:t>, to determine </a:t>
            </a:r>
            <a:r>
              <a:rPr lang="en-US" altLang="zh-CN" dirty="0" smtClean="0"/>
              <a:t>LC (</a:t>
            </a:r>
            <a:r>
              <a:rPr lang="en-US" altLang="zh-CN" dirty="0"/>
              <a:t>p) and </a:t>
            </a:r>
            <a:r>
              <a:rPr lang="en-US" altLang="zh-CN" dirty="0" smtClean="0"/>
              <a:t>HCN (p) quickly</a:t>
            </a:r>
            <a:endParaRPr lang="zh-CN" altLang="en-US" dirty="0"/>
          </a:p>
        </p:txBody>
      </p:sp>
      <p:sp>
        <p:nvSpPr>
          <p:cNvPr id="6" name="矩形 5"/>
          <p:cNvSpPr/>
          <p:nvPr/>
        </p:nvSpPr>
        <p:spPr>
          <a:xfrm>
            <a:off x="1760278" y="2308750"/>
            <a:ext cx="9976001" cy="2031325"/>
          </a:xfrm>
          <a:prstGeom prst="rect">
            <a:avLst/>
          </a:prstGeom>
        </p:spPr>
        <p:txBody>
          <a:bodyPr wrap="square">
            <a:spAutoFit/>
          </a:bodyPr>
          <a:lstStyle/>
          <a:p>
            <a:pPr marL="285750" indent="-285750">
              <a:buFont typeface="Arial" panose="020B0604020202020204" pitchFamily="34" charset="0"/>
              <a:buChar char="•"/>
            </a:pPr>
            <a:r>
              <a:rPr lang="en-US" altLang="zh-CN" dirty="0" err="1"/>
              <a:t>wt</a:t>
            </a:r>
            <a:r>
              <a:rPr lang="en-US" altLang="zh-CN" dirty="0"/>
              <a:t>(p</a:t>
            </a:r>
            <a:r>
              <a:rPr lang="en-US" altLang="zh-CN" dirty="0" smtClean="0"/>
              <a:t>):</a:t>
            </a:r>
          </a:p>
          <a:p>
            <a:endParaRPr lang="en-US" altLang="zh-CN" dirty="0" smtClean="0"/>
          </a:p>
          <a:p>
            <a:pPr marL="285750" indent="-285750">
              <a:buFont typeface="Arial" panose="020B0604020202020204" pitchFamily="34" charset="0"/>
              <a:buChar char="•"/>
            </a:pPr>
            <a:r>
              <a:rPr lang="en-US" altLang="zh-CN" dirty="0" err="1" smtClean="0"/>
              <a:t>wt_ptr</a:t>
            </a:r>
            <a:r>
              <a:rPr lang="en-US" altLang="zh-CN" dirty="0" smtClean="0"/>
              <a:t>(p) : keeps a pointer </a:t>
            </a:r>
            <a:r>
              <a:rPr lang="en-US" altLang="zh-CN" dirty="0"/>
              <a:t>to the prefix-child which has the highest weight </a:t>
            </a:r>
            <a:br>
              <a:rPr lang="en-US" altLang="zh-CN" dirty="0"/>
            </a:br>
            <a:endParaRPr lang="en-US" altLang="zh-CN" dirty="0" smtClean="0"/>
          </a:p>
          <a:p>
            <a:pPr marL="285750" indent="-285750">
              <a:buFont typeface="Arial" panose="020B0604020202020204" pitchFamily="34" charset="0"/>
              <a:buChar char="•"/>
            </a:pPr>
            <a:r>
              <a:rPr lang="en-US" altLang="zh-CN" dirty="0" err="1" smtClean="0"/>
              <a:t>hcld_ptr</a:t>
            </a:r>
            <a:r>
              <a:rPr lang="en-US" altLang="zh-CN" dirty="0" smtClean="0"/>
              <a:t>(p): </a:t>
            </a:r>
            <a:r>
              <a:rPr lang="en-US" altLang="zh-CN" dirty="0"/>
              <a:t>keeps a pointer to the prefix-child </a:t>
            </a:r>
            <a:r>
              <a:rPr lang="en-US" altLang="zh-CN" dirty="0" err="1" smtClean="0"/>
              <a:t>whichappears</a:t>
            </a:r>
            <a:r>
              <a:rPr lang="en-US" altLang="zh-CN" dirty="0" smtClean="0"/>
              <a:t> </a:t>
            </a:r>
            <a:r>
              <a:rPr lang="en-US" altLang="zh-CN" dirty="0"/>
              <a:t>at the highest memory location in the TCAM </a:t>
            </a:r>
            <a:br>
              <a:rPr lang="en-US" altLang="zh-CN" dirty="0"/>
            </a:br>
            <a:endParaRPr lang="zh-CN" altLang="en-US" dirty="0"/>
          </a:p>
        </p:txBody>
      </p:sp>
      <p:pic>
        <p:nvPicPr>
          <p:cNvPr id="7" name="图片 6"/>
          <p:cNvPicPr>
            <a:picLocks noChangeAspect="1"/>
          </p:cNvPicPr>
          <p:nvPr/>
        </p:nvPicPr>
        <p:blipFill>
          <a:blip r:embed="rId2"/>
          <a:stretch>
            <a:fillRect/>
          </a:stretch>
        </p:blipFill>
        <p:spPr>
          <a:xfrm>
            <a:off x="2852064" y="2198450"/>
            <a:ext cx="4319678" cy="580565"/>
          </a:xfrm>
          <a:prstGeom prst="rect">
            <a:avLst/>
          </a:prstGeom>
        </p:spPr>
      </p:pic>
      <p:sp>
        <p:nvSpPr>
          <p:cNvPr id="11" name="文本框 10"/>
          <p:cNvSpPr txBox="1"/>
          <p:nvPr/>
        </p:nvSpPr>
        <p:spPr>
          <a:xfrm>
            <a:off x="524301" y="4340075"/>
            <a:ext cx="3238387" cy="369332"/>
          </a:xfrm>
          <a:prstGeom prst="rect">
            <a:avLst/>
          </a:prstGeom>
          <a:noFill/>
        </p:spPr>
        <p:txBody>
          <a:bodyPr wrap="none" rtlCol="0">
            <a:spAutoFit/>
          </a:bodyPr>
          <a:lstStyle/>
          <a:p>
            <a:r>
              <a:rPr lang="en-US" altLang="zh-CN" b="1" dirty="0" smtClean="0">
                <a:solidFill>
                  <a:srgbClr val="FF0000"/>
                </a:solidFill>
              </a:rPr>
              <a:t>Auxiliary </a:t>
            </a:r>
            <a:r>
              <a:rPr lang="en-US" altLang="zh-CN" b="1" dirty="0" err="1">
                <a:solidFill>
                  <a:srgbClr val="FF0000"/>
                </a:solidFill>
              </a:rPr>
              <a:t>trie</a:t>
            </a:r>
            <a:r>
              <a:rPr lang="en-US" altLang="zh-CN" b="1" dirty="0">
                <a:solidFill>
                  <a:srgbClr val="FF0000"/>
                </a:solidFill>
              </a:rPr>
              <a:t> data structure:</a:t>
            </a:r>
            <a:endParaRPr lang="zh-CN" altLang="en-US" b="1" dirty="0">
              <a:solidFill>
                <a:srgbClr val="FF0000"/>
              </a:solidFill>
            </a:endParaRPr>
          </a:p>
        </p:txBody>
      </p:sp>
      <p:sp>
        <p:nvSpPr>
          <p:cNvPr id="12" name="矩形 11"/>
          <p:cNvSpPr/>
          <p:nvPr/>
        </p:nvSpPr>
        <p:spPr>
          <a:xfrm>
            <a:off x="1014721" y="5004208"/>
            <a:ext cx="9815743" cy="677108"/>
          </a:xfrm>
          <a:prstGeom prst="rect">
            <a:avLst/>
          </a:prstGeom>
        </p:spPr>
        <p:txBody>
          <a:bodyPr wrap="square">
            <a:spAutoFit/>
          </a:bodyPr>
          <a:lstStyle/>
          <a:p>
            <a:r>
              <a:rPr lang="en-US" altLang="zh-CN" dirty="0">
                <a:solidFill>
                  <a:srgbClr val="000000"/>
                </a:solidFill>
              </a:rPr>
              <a:t>The total number of </a:t>
            </a:r>
            <a:r>
              <a:rPr lang="en-US" altLang="zh-CN" dirty="0" smtClean="0">
                <a:solidFill>
                  <a:srgbClr val="000000"/>
                </a:solidFill>
              </a:rPr>
              <a:t>movements is </a:t>
            </a:r>
            <a:r>
              <a:rPr lang="en-US" altLang="zh-CN" dirty="0">
                <a:solidFill>
                  <a:srgbClr val="000000"/>
                </a:solidFill>
              </a:rPr>
              <a:t>clearly less than </a:t>
            </a:r>
            <a:r>
              <a:rPr lang="en-US" altLang="zh-CN" sz="2000" dirty="0" smtClean="0">
                <a:solidFill>
                  <a:srgbClr val="000000"/>
                </a:solidFill>
              </a:rPr>
              <a:t>D/2</a:t>
            </a:r>
            <a:r>
              <a:rPr lang="en-US" altLang="zh-CN" dirty="0" smtClean="0">
                <a:solidFill>
                  <a:srgbClr val="000000"/>
                </a:solidFill>
              </a:rPr>
              <a:t>, </a:t>
            </a:r>
            <a:r>
              <a:rPr lang="en-US" altLang="zh-CN" dirty="0">
                <a:solidFill>
                  <a:srgbClr val="000000"/>
                </a:solidFill>
              </a:rPr>
              <a:t>where </a:t>
            </a:r>
            <a:r>
              <a:rPr lang="en-US" altLang="zh-CN" sz="2000" dirty="0">
                <a:solidFill>
                  <a:srgbClr val="000000"/>
                </a:solidFill>
              </a:rPr>
              <a:t>D = </a:t>
            </a:r>
            <a:r>
              <a:rPr lang="en-US" altLang="zh-CN" sz="2000" dirty="0" err="1">
                <a:solidFill>
                  <a:srgbClr val="000000"/>
                </a:solidFill>
              </a:rPr>
              <a:t>len</a:t>
            </a:r>
            <a:r>
              <a:rPr lang="en-US" altLang="zh-CN" sz="2000" dirty="0">
                <a:solidFill>
                  <a:srgbClr val="000000"/>
                </a:solidFill>
              </a:rPr>
              <a:t>(LC (q))</a:t>
            </a:r>
            <a:r>
              <a:rPr lang="en-US" altLang="zh-CN" dirty="0"/>
              <a:t> </a:t>
            </a:r>
            <a:br>
              <a:rPr lang="en-US" altLang="zh-CN" dirty="0"/>
            </a:br>
            <a:endParaRPr lang="zh-CN" altLang="en-US" dirty="0"/>
          </a:p>
        </p:txBody>
      </p:sp>
      <p:sp>
        <p:nvSpPr>
          <p:cNvPr id="13" name="矩形 12"/>
          <p:cNvSpPr/>
          <p:nvPr/>
        </p:nvSpPr>
        <p:spPr>
          <a:xfrm>
            <a:off x="1075741" y="5632736"/>
            <a:ext cx="10110123" cy="646331"/>
          </a:xfrm>
          <a:prstGeom prst="rect">
            <a:avLst/>
          </a:prstGeom>
        </p:spPr>
        <p:txBody>
          <a:bodyPr wrap="square">
            <a:spAutoFit/>
          </a:bodyPr>
          <a:lstStyle/>
          <a:p>
            <a:r>
              <a:rPr lang="en-US" altLang="zh-CN" dirty="0"/>
              <a:t>Though </a:t>
            </a:r>
            <a:r>
              <a:rPr lang="en-US" altLang="zh-CN" b="1" dirty="0"/>
              <a:t>we have not been able to prove</a:t>
            </a:r>
            <a:r>
              <a:rPr lang="en-US" altLang="zh-CN" dirty="0"/>
              <a:t>, we </a:t>
            </a:r>
            <a:r>
              <a:rPr lang="en-US" altLang="zh-CN" dirty="0" smtClean="0"/>
              <a:t>conjecture that </a:t>
            </a:r>
            <a:r>
              <a:rPr lang="en-US" altLang="zh-CN" dirty="0"/>
              <a:t>algorithm CAO OPT is an optimal online </a:t>
            </a:r>
            <a:r>
              <a:rPr lang="en-US" altLang="zh-CN" dirty="0" smtClean="0"/>
              <a:t>algorithm under </a:t>
            </a:r>
            <a:r>
              <a:rPr lang="en-US" altLang="zh-CN" dirty="0"/>
              <a:t>the chain-ancestor </a:t>
            </a:r>
            <a:r>
              <a:rPr lang="en-US" altLang="zh-CN" dirty="0" smtClean="0"/>
              <a:t>ordering constraint!</a:t>
            </a:r>
            <a:endParaRPr lang="zh-CN" altLang="en-US" dirty="0"/>
          </a:p>
        </p:txBody>
      </p:sp>
    </p:spTree>
    <p:extLst>
      <p:ext uri="{BB962C8B-B14F-4D97-AF65-F5344CB8AC3E}">
        <p14:creationId xmlns:p14="http://schemas.microsoft.com/office/powerpoint/2010/main" val="3949455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003369" y="144227"/>
            <a:ext cx="10183763" cy="362708"/>
          </a:xfrm>
        </p:spPr>
        <p:txBody>
          <a:bodyPr/>
          <a:lstStyle/>
          <a:p>
            <a:r>
              <a:rPr lang="en-US" altLang="zh-CN" dirty="0"/>
              <a:t>SIMULATION RESULTS </a:t>
            </a:r>
            <a:br>
              <a:rPr lang="en-US" altLang="zh-CN" dirty="0"/>
            </a:br>
            <a:r>
              <a:rPr lang="en-US" altLang="zh-CN" dirty="0"/>
              <a:t/>
            </a:r>
            <a:br>
              <a:rPr lang="en-US" altLang="zh-CN" dirty="0"/>
            </a:br>
            <a:endParaRPr kumimoji="1" lang="zh-CN" altLang="en-US" dirty="0"/>
          </a:p>
        </p:txBody>
      </p:sp>
      <p:sp>
        <p:nvSpPr>
          <p:cNvPr id="3" name="文本占位符 2"/>
          <p:cNvSpPr>
            <a:spLocks noGrp="1"/>
          </p:cNvSpPr>
          <p:nvPr>
            <p:ph type="body" sz="quarter" idx="11"/>
          </p:nvPr>
        </p:nvSpPr>
        <p:spPr>
          <a:xfrm>
            <a:off x="161912" y="85346"/>
            <a:ext cx="1405631" cy="480471"/>
          </a:xfrm>
        </p:spPr>
        <p:txBody>
          <a:bodyPr/>
          <a:lstStyle/>
          <a:p>
            <a:r>
              <a:rPr kumimoji="1" lang="en-US" altLang="zh-CN" dirty="0" smtClean="0"/>
              <a:t>12</a:t>
            </a:r>
            <a:endParaRPr kumimoji="1" lang="zh-CN" altLang="en-US" dirty="0"/>
          </a:p>
        </p:txBody>
      </p:sp>
      <p:pic>
        <p:nvPicPr>
          <p:cNvPr id="7" name="图片 6"/>
          <p:cNvPicPr>
            <a:picLocks noChangeAspect="1"/>
          </p:cNvPicPr>
          <p:nvPr/>
        </p:nvPicPr>
        <p:blipFill>
          <a:blip r:embed="rId2"/>
          <a:stretch>
            <a:fillRect/>
          </a:stretch>
        </p:blipFill>
        <p:spPr>
          <a:xfrm>
            <a:off x="864727" y="1287798"/>
            <a:ext cx="3584437" cy="1703977"/>
          </a:xfrm>
          <a:prstGeom prst="rect">
            <a:avLst/>
          </a:prstGeom>
        </p:spPr>
      </p:pic>
      <p:pic>
        <p:nvPicPr>
          <p:cNvPr id="8" name="图片 7"/>
          <p:cNvPicPr>
            <a:picLocks noChangeAspect="1"/>
          </p:cNvPicPr>
          <p:nvPr/>
        </p:nvPicPr>
        <p:blipFill>
          <a:blip r:embed="rId3"/>
          <a:stretch>
            <a:fillRect/>
          </a:stretch>
        </p:blipFill>
        <p:spPr>
          <a:xfrm>
            <a:off x="5664145" y="1287798"/>
            <a:ext cx="5103857" cy="3867274"/>
          </a:xfrm>
          <a:prstGeom prst="rect">
            <a:avLst/>
          </a:prstGeom>
        </p:spPr>
      </p:pic>
      <p:sp>
        <p:nvSpPr>
          <p:cNvPr id="9" name="矩形 8"/>
          <p:cNvSpPr/>
          <p:nvPr/>
        </p:nvSpPr>
        <p:spPr>
          <a:xfrm>
            <a:off x="864727" y="4037990"/>
            <a:ext cx="4657817" cy="1200329"/>
          </a:xfrm>
          <a:prstGeom prst="rect">
            <a:avLst/>
          </a:prstGeom>
        </p:spPr>
        <p:txBody>
          <a:bodyPr wrap="square">
            <a:spAutoFit/>
          </a:bodyPr>
          <a:lstStyle/>
          <a:p>
            <a:r>
              <a:rPr lang="en-US" altLang="zh-CN" b="1" dirty="0" smtClean="0">
                <a:solidFill>
                  <a:srgbClr val="FF0000"/>
                </a:solidFill>
              </a:rPr>
              <a:t>L –algorithm:</a:t>
            </a:r>
          </a:p>
          <a:p>
            <a:endParaRPr lang="en-US" altLang="zh-CN" dirty="0"/>
          </a:p>
          <a:p>
            <a:r>
              <a:rPr lang="en-US" altLang="zh-CN" dirty="0" smtClean="0"/>
              <a:t>around </a:t>
            </a:r>
            <a:r>
              <a:rPr lang="en-US" altLang="zh-CN" b="1" dirty="0">
                <a:solidFill>
                  <a:srgbClr val="FF0000"/>
                </a:solidFill>
              </a:rPr>
              <a:t>8</a:t>
            </a:r>
            <a:r>
              <a:rPr lang="en-US" altLang="zh-CN" dirty="0"/>
              <a:t> memory movements per update operation</a:t>
            </a:r>
            <a:endParaRPr lang="zh-CN" altLang="en-US" dirty="0"/>
          </a:p>
        </p:txBody>
      </p:sp>
    </p:spTree>
    <p:extLst>
      <p:ext uri="{BB962C8B-B14F-4D97-AF65-F5344CB8AC3E}">
        <p14:creationId xmlns:p14="http://schemas.microsoft.com/office/powerpoint/2010/main" val="2163821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888975" y="3030555"/>
            <a:ext cx="9724760" cy="954827"/>
          </a:xfrm>
        </p:spPr>
        <p:txBody>
          <a:bodyPr/>
          <a:lstStyle/>
          <a:p>
            <a:r>
              <a:rPr lang="en-US" altLang="zh-CN" sz="2400" dirty="0" err="1"/>
              <a:t>FastUp</a:t>
            </a:r>
            <a:r>
              <a:rPr lang="en-US" altLang="zh-CN" sz="2400" dirty="0"/>
              <a:t>: Fast TCAM Flow Table Updates for SDN Switches</a:t>
            </a:r>
          </a:p>
        </p:txBody>
      </p:sp>
      <p:sp>
        <p:nvSpPr>
          <p:cNvPr id="3" name="文本占位符 2"/>
          <p:cNvSpPr>
            <a:spLocks noGrp="1"/>
          </p:cNvSpPr>
          <p:nvPr>
            <p:ph type="body" sz="quarter" idx="11"/>
          </p:nvPr>
        </p:nvSpPr>
        <p:spPr/>
        <p:txBody>
          <a:bodyPr/>
          <a:lstStyle/>
          <a:p>
            <a:r>
              <a:rPr kumimoji="1" lang="en-US" altLang="zh-CN" dirty="0" smtClean="0"/>
              <a:t>04</a:t>
            </a:r>
            <a:endParaRPr kumimoji="1" lang="zh-CN" altLang="en-US" dirty="0"/>
          </a:p>
        </p:txBody>
      </p:sp>
    </p:spTree>
    <p:extLst>
      <p:ext uri="{BB962C8B-B14F-4D97-AF65-F5344CB8AC3E}">
        <p14:creationId xmlns:p14="http://schemas.microsoft.com/office/powerpoint/2010/main" val="112165617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两种加速思路（</a:t>
            </a:r>
            <a:r>
              <a:rPr lang="en-US" altLang="zh-CN" dirty="0" smtClean="0"/>
              <a:t>-</a:t>
            </a:r>
            <a:r>
              <a:rPr lang="zh-CN" altLang="en-US" dirty="0" smtClean="0"/>
              <a:t>数量；</a:t>
            </a:r>
            <a:r>
              <a:rPr lang="en-US" altLang="zh-CN" dirty="0" smtClean="0"/>
              <a:t>+</a:t>
            </a:r>
            <a:r>
              <a:rPr lang="zh-CN" altLang="en-US" dirty="0" smtClean="0"/>
              <a:t>速度</a:t>
            </a:r>
            <a:r>
              <a:rPr lang="en-US" altLang="zh-CN" dirty="0" smtClean="0"/>
              <a:t>)</a:t>
            </a:r>
            <a:endParaRPr lang="zh-CN" altLang="en-US" dirty="0"/>
          </a:p>
        </p:txBody>
      </p:sp>
      <p:sp>
        <p:nvSpPr>
          <p:cNvPr id="3" name="文本占位符 2"/>
          <p:cNvSpPr>
            <a:spLocks noGrp="1"/>
          </p:cNvSpPr>
          <p:nvPr>
            <p:ph type="body" sz="quarter" idx="11"/>
          </p:nvPr>
        </p:nvSpPr>
        <p:spPr/>
        <p:txBody>
          <a:bodyPr/>
          <a:lstStyle/>
          <a:p>
            <a:r>
              <a:rPr lang="en-US" altLang="zh-CN" dirty="0" smtClean="0"/>
              <a:t>01</a:t>
            </a:r>
            <a:endParaRPr lang="zh-CN" altLang="en-US" dirty="0"/>
          </a:p>
        </p:txBody>
      </p:sp>
      <p:sp>
        <p:nvSpPr>
          <p:cNvPr id="5" name="文本占位符 4"/>
          <p:cNvSpPr>
            <a:spLocks noGrp="1"/>
          </p:cNvSpPr>
          <p:nvPr>
            <p:ph type="body" sz="quarter" idx="13"/>
          </p:nvPr>
        </p:nvSpPr>
        <p:spPr/>
        <p:txBody>
          <a:bodyPr/>
          <a:lstStyle/>
          <a:p>
            <a:r>
              <a:rPr lang="en-US" altLang="zh-CN" dirty="0" smtClean="0">
                <a:solidFill>
                  <a:schemeClr val="tx1"/>
                </a:solidFill>
              </a:rPr>
              <a:t>02</a:t>
            </a:r>
            <a:endParaRPr lang="zh-CN" altLang="en-US" dirty="0">
              <a:solidFill>
                <a:schemeClr val="tx1"/>
              </a:solidFill>
            </a:endParaRPr>
          </a:p>
        </p:txBody>
      </p:sp>
      <p:sp>
        <p:nvSpPr>
          <p:cNvPr id="7" name="文本占位符 6"/>
          <p:cNvSpPr>
            <a:spLocks noGrp="1"/>
          </p:cNvSpPr>
          <p:nvPr>
            <p:ph type="body" sz="quarter" idx="15"/>
          </p:nvPr>
        </p:nvSpPr>
        <p:spPr/>
        <p:txBody>
          <a:bodyPr/>
          <a:lstStyle/>
          <a:p>
            <a:r>
              <a:rPr lang="en-US" altLang="zh-CN" dirty="0" smtClean="0"/>
              <a:t>03</a:t>
            </a:r>
            <a:endParaRPr lang="zh-CN" altLang="en-US" dirty="0"/>
          </a:p>
        </p:txBody>
      </p:sp>
      <p:sp>
        <p:nvSpPr>
          <p:cNvPr id="8" name="文本占位符 7"/>
          <p:cNvSpPr>
            <a:spLocks noGrp="1"/>
          </p:cNvSpPr>
          <p:nvPr>
            <p:ph type="body" sz="quarter" idx="16"/>
          </p:nvPr>
        </p:nvSpPr>
        <p:spPr/>
        <p:txBody>
          <a:bodyPr/>
          <a:lstStyle/>
          <a:p>
            <a:r>
              <a:rPr lang="zh-CN" altLang="en-US" dirty="0"/>
              <a:t>提纲</a:t>
            </a:r>
          </a:p>
        </p:txBody>
      </p:sp>
      <p:sp>
        <p:nvSpPr>
          <p:cNvPr id="10" name="文本占位符 3"/>
          <p:cNvSpPr txBox="1">
            <a:spLocks/>
          </p:cNvSpPr>
          <p:nvPr/>
        </p:nvSpPr>
        <p:spPr>
          <a:xfrm>
            <a:off x="6932030" y="3053681"/>
            <a:ext cx="3819097" cy="362708"/>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mtClean="0"/>
              <a:t>提升</a:t>
            </a:r>
            <a:r>
              <a:rPr lang="en-US" altLang="zh-CN" smtClean="0"/>
              <a:t>TCAM</a:t>
            </a:r>
            <a:r>
              <a:rPr lang="zh-CN" altLang="en-US" smtClean="0"/>
              <a:t>更新速度的算法</a:t>
            </a:r>
            <a:endParaRPr lang="zh-CN" altLang="en-US" dirty="0"/>
          </a:p>
        </p:txBody>
      </p:sp>
      <p:sp>
        <p:nvSpPr>
          <p:cNvPr id="12" name="文本占位符 5"/>
          <p:cNvSpPr>
            <a:spLocks noGrp="1"/>
          </p:cNvSpPr>
          <p:nvPr>
            <p:ph type="body" sz="quarter" idx="14"/>
          </p:nvPr>
        </p:nvSpPr>
        <p:spPr>
          <a:xfrm>
            <a:off x="6932030" y="4192242"/>
            <a:ext cx="3819097" cy="362708"/>
          </a:xfrm>
        </p:spPr>
        <p:txBody>
          <a:bodyPr/>
          <a:lstStyle/>
          <a:p>
            <a:r>
              <a:rPr lang="zh-CN" altLang="en-US" dirty="0" smtClean="0"/>
              <a:t>减少更新指令数量的算法</a:t>
            </a:r>
            <a:endParaRPr lang="zh-CN" altLang="en-US" dirty="0"/>
          </a:p>
        </p:txBody>
      </p:sp>
    </p:spTree>
    <p:extLst>
      <p:ext uri="{BB962C8B-B14F-4D97-AF65-F5344CB8AC3E}">
        <p14:creationId xmlns:p14="http://schemas.microsoft.com/office/powerpoint/2010/main" val="6174974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err="1" smtClean="0"/>
              <a:t>FastUp</a:t>
            </a:r>
            <a:r>
              <a:rPr kumimoji="1" lang="zh-CN" altLang="en-US" dirty="0" smtClean="0"/>
              <a:t>流表更新算法</a:t>
            </a: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01</a:t>
            </a:r>
            <a:endParaRPr kumimoji="1" lang="zh-CN" altLang="en-US" dirty="0"/>
          </a:p>
        </p:txBody>
      </p:sp>
      <p:grpSp>
        <p:nvGrpSpPr>
          <p:cNvPr id="7" name="组 6"/>
          <p:cNvGrpSpPr/>
          <p:nvPr/>
        </p:nvGrpSpPr>
        <p:grpSpPr>
          <a:xfrm>
            <a:off x="504867" y="1475928"/>
            <a:ext cx="462708" cy="462706"/>
            <a:chOff x="5905041" y="2016087"/>
            <a:chExt cx="2060154" cy="2060154"/>
          </a:xfrm>
        </p:grpSpPr>
        <p:sp>
          <p:nvSpPr>
            <p:cNvPr id="5" name="同心圆 4"/>
            <p:cNvSpPr/>
            <p:nvPr/>
          </p:nvSpPr>
          <p:spPr>
            <a:xfrm>
              <a:off x="5905041" y="2016087"/>
              <a:ext cx="2060154" cy="2060154"/>
            </a:xfrm>
            <a:prstGeom prst="donut">
              <a:avLst>
                <a:gd name="adj" fmla="val 4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 name="L 形 5"/>
            <p:cNvSpPr/>
            <p:nvPr/>
          </p:nvSpPr>
          <p:spPr>
            <a:xfrm rot="18900000">
              <a:off x="6318173" y="2553833"/>
              <a:ext cx="1233889" cy="661011"/>
            </a:xfrm>
            <a:prstGeom prst="corner">
              <a:avLst>
                <a:gd name="adj1" fmla="val 16222"/>
                <a:gd name="adj2" fmla="val 149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1" name="组 10"/>
          <p:cNvGrpSpPr/>
          <p:nvPr/>
        </p:nvGrpSpPr>
        <p:grpSpPr>
          <a:xfrm>
            <a:off x="504867" y="3089332"/>
            <a:ext cx="462708" cy="462706"/>
            <a:chOff x="5905041" y="2016087"/>
            <a:chExt cx="2060154" cy="2060154"/>
          </a:xfrm>
        </p:grpSpPr>
        <p:sp>
          <p:nvSpPr>
            <p:cNvPr id="13" name="同心圆 12"/>
            <p:cNvSpPr/>
            <p:nvPr/>
          </p:nvSpPr>
          <p:spPr>
            <a:xfrm>
              <a:off x="5905041" y="2016087"/>
              <a:ext cx="2060154" cy="2060154"/>
            </a:xfrm>
            <a:prstGeom prst="donut">
              <a:avLst>
                <a:gd name="adj" fmla="val 4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4" name="L 形 13"/>
            <p:cNvSpPr/>
            <p:nvPr/>
          </p:nvSpPr>
          <p:spPr>
            <a:xfrm rot="18900000">
              <a:off x="6318173" y="2553833"/>
              <a:ext cx="1233889" cy="661011"/>
            </a:xfrm>
            <a:prstGeom prst="corner">
              <a:avLst>
                <a:gd name="adj1" fmla="val 16222"/>
                <a:gd name="adj2" fmla="val 149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6" name="组 15"/>
          <p:cNvGrpSpPr/>
          <p:nvPr/>
        </p:nvGrpSpPr>
        <p:grpSpPr>
          <a:xfrm>
            <a:off x="504867" y="4727338"/>
            <a:ext cx="462708" cy="462706"/>
            <a:chOff x="5905041" y="2016087"/>
            <a:chExt cx="2060154" cy="2060154"/>
          </a:xfrm>
        </p:grpSpPr>
        <p:sp>
          <p:nvSpPr>
            <p:cNvPr id="18" name="同心圆 17"/>
            <p:cNvSpPr/>
            <p:nvPr/>
          </p:nvSpPr>
          <p:spPr>
            <a:xfrm>
              <a:off x="5905041" y="2016087"/>
              <a:ext cx="2060154" cy="2060154"/>
            </a:xfrm>
            <a:prstGeom prst="donut">
              <a:avLst>
                <a:gd name="adj" fmla="val 4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9" name="L 形 18"/>
            <p:cNvSpPr/>
            <p:nvPr/>
          </p:nvSpPr>
          <p:spPr>
            <a:xfrm rot="18900000">
              <a:off x="6318173" y="2553833"/>
              <a:ext cx="1233889" cy="661011"/>
            </a:xfrm>
            <a:prstGeom prst="corner">
              <a:avLst>
                <a:gd name="adj1" fmla="val 16222"/>
                <a:gd name="adj2" fmla="val 149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sp>
        <p:nvSpPr>
          <p:cNvPr id="21" name="文本框 8"/>
          <p:cNvSpPr txBox="1"/>
          <p:nvPr/>
        </p:nvSpPr>
        <p:spPr>
          <a:xfrm>
            <a:off x="1189692" y="1361803"/>
            <a:ext cx="10384332"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smtClean="0"/>
              <a:t>标题：</a:t>
            </a:r>
            <a:endParaRPr lang="en-US" altLang="zh-CN" dirty="0" smtClean="0"/>
          </a:p>
          <a:p>
            <a:r>
              <a:rPr lang="en-US" altLang="zh-CN" dirty="0" err="1" smtClean="0"/>
              <a:t>FastUp</a:t>
            </a:r>
            <a:r>
              <a:rPr lang="en-US" altLang="zh-CN" dirty="0" smtClean="0"/>
              <a:t>: Fast TCAM Flow Table Updates for SDN Switches</a:t>
            </a:r>
          </a:p>
        </p:txBody>
      </p:sp>
      <p:sp>
        <p:nvSpPr>
          <p:cNvPr id="9" name="矩形 8"/>
          <p:cNvSpPr/>
          <p:nvPr/>
        </p:nvSpPr>
        <p:spPr>
          <a:xfrm>
            <a:off x="1189691" y="2720520"/>
            <a:ext cx="9001873" cy="1200329"/>
          </a:xfrm>
          <a:prstGeom prst="rect">
            <a:avLst/>
          </a:prstGeom>
        </p:spPr>
        <p:txBody>
          <a:bodyPr wrap="square">
            <a:spAutoFit/>
          </a:bodyPr>
          <a:lstStyle/>
          <a:p>
            <a:r>
              <a:rPr lang="zh-CN" altLang="en-US" dirty="0" smtClean="0"/>
              <a:t>概要：</a:t>
            </a:r>
            <a:endParaRPr lang="en-US" altLang="zh-CN" dirty="0"/>
          </a:p>
          <a:p>
            <a:r>
              <a:rPr lang="zh-CN" altLang="en-US" dirty="0" smtClean="0"/>
              <a:t>对</a:t>
            </a:r>
            <a:r>
              <a:rPr lang="en-US" altLang="zh-CN" dirty="0" smtClean="0"/>
              <a:t>TCAM</a:t>
            </a:r>
            <a:r>
              <a:rPr lang="zh-CN" altLang="en-US" dirty="0" smtClean="0"/>
              <a:t>的更新分为两步，第一步是计算更新的步骤，第二步是应用这个更新。现在大部分的研究都是在第二步上，本文重点对第一步进行优化，减少</a:t>
            </a:r>
            <a:r>
              <a:rPr lang="en-US" altLang="zh-CN" dirty="0" smtClean="0"/>
              <a:t>10</a:t>
            </a:r>
            <a:r>
              <a:rPr lang="zh-CN" altLang="en-US" dirty="0" smtClean="0"/>
              <a:t>倍的延时，增加</a:t>
            </a:r>
            <a:r>
              <a:rPr lang="en-US" altLang="zh-CN" dirty="0" smtClean="0"/>
              <a:t>3-5</a:t>
            </a:r>
            <a:r>
              <a:rPr lang="zh-CN" altLang="en-US" dirty="0" smtClean="0"/>
              <a:t>倍的吞吐量</a:t>
            </a:r>
            <a:endParaRPr lang="en-US" altLang="zh-CN" dirty="0" smtClean="0"/>
          </a:p>
        </p:txBody>
      </p:sp>
      <p:sp>
        <p:nvSpPr>
          <p:cNvPr id="23" name="矩形 22"/>
          <p:cNvSpPr/>
          <p:nvPr/>
        </p:nvSpPr>
        <p:spPr>
          <a:xfrm>
            <a:off x="1189690" y="4581172"/>
            <a:ext cx="9001873" cy="923330"/>
          </a:xfrm>
          <a:prstGeom prst="rect">
            <a:avLst/>
          </a:prstGeom>
        </p:spPr>
        <p:txBody>
          <a:bodyPr wrap="square">
            <a:spAutoFit/>
          </a:bodyPr>
          <a:lstStyle/>
          <a:p>
            <a:r>
              <a:rPr lang="zh-CN" altLang="en-US" dirty="0" smtClean="0"/>
              <a:t>解决的问题：</a:t>
            </a:r>
            <a:endParaRPr lang="en-US" altLang="zh-CN" dirty="0" smtClean="0"/>
          </a:p>
          <a:p>
            <a:r>
              <a:rPr lang="zh-CN" altLang="en-US" dirty="0" smtClean="0"/>
              <a:t>最小化流表更新的影响与最快实现流表更新往往是相互矛盾的两个方面，需要一个算法综合考虑这两面的影响。</a:t>
            </a:r>
            <a:endParaRPr lang="en-US" altLang="zh-CN" dirty="0" smtClean="0"/>
          </a:p>
        </p:txBody>
      </p:sp>
    </p:spTree>
    <p:extLst>
      <p:ext uri="{BB962C8B-B14F-4D97-AF65-F5344CB8AC3E}">
        <p14:creationId xmlns:p14="http://schemas.microsoft.com/office/powerpoint/2010/main" val="3317106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背景介绍</a:t>
            </a:r>
            <a:endParaRPr lang="zh-CN" altLang="en-US" dirty="0"/>
          </a:p>
        </p:txBody>
      </p:sp>
      <p:sp>
        <p:nvSpPr>
          <p:cNvPr id="3" name="文本占位符 2"/>
          <p:cNvSpPr>
            <a:spLocks noGrp="1"/>
          </p:cNvSpPr>
          <p:nvPr>
            <p:ph type="body" sz="quarter" idx="11"/>
          </p:nvPr>
        </p:nvSpPr>
        <p:spPr/>
        <p:txBody>
          <a:bodyPr/>
          <a:lstStyle/>
          <a:p>
            <a:r>
              <a:rPr lang="en-US" altLang="zh-CN" dirty="0" smtClean="0"/>
              <a:t>01</a:t>
            </a:r>
            <a:endParaRPr lang="zh-CN" altLang="en-US" dirty="0"/>
          </a:p>
        </p:txBody>
      </p:sp>
      <p:pic>
        <p:nvPicPr>
          <p:cNvPr id="4" name="图片 3"/>
          <p:cNvPicPr>
            <a:picLocks noChangeAspect="1"/>
          </p:cNvPicPr>
          <p:nvPr/>
        </p:nvPicPr>
        <p:blipFill>
          <a:blip r:embed="rId2"/>
          <a:stretch>
            <a:fillRect/>
          </a:stretch>
        </p:blipFill>
        <p:spPr>
          <a:xfrm>
            <a:off x="6052226" y="909821"/>
            <a:ext cx="5231718" cy="2232874"/>
          </a:xfrm>
          <a:prstGeom prst="rect">
            <a:avLst/>
          </a:prstGeom>
        </p:spPr>
      </p:pic>
      <p:pic>
        <p:nvPicPr>
          <p:cNvPr id="5" name="图片 4"/>
          <p:cNvPicPr>
            <a:picLocks noChangeAspect="1"/>
          </p:cNvPicPr>
          <p:nvPr/>
        </p:nvPicPr>
        <p:blipFill>
          <a:blip r:embed="rId3"/>
          <a:stretch>
            <a:fillRect/>
          </a:stretch>
        </p:blipFill>
        <p:spPr>
          <a:xfrm>
            <a:off x="5613092" y="3323363"/>
            <a:ext cx="6109987" cy="2979512"/>
          </a:xfrm>
          <a:prstGeom prst="rect">
            <a:avLst/>
          </a:prstGeom>
        </p:spPr>
      </p:pic>
      <p:sp>
        <p:nvSpPr>
          <p:cNvPr id="6" name="文本框 5"/>
          <p:cNvSpPr txBox="1"/>
          <p:nvPr/>
        </p:nvSpPr>
        <p:spPr>
          <a:xfrm>
            <a:off x="621437" y="1225118"/>
            <a:ext cx="5320687" cy="2585323"/>
          </a:xfrm>
          <a:prstGeom prst="rect">
            <a:avLst/>
          </a:prstGeom>
          <a:noFill/>
        </p:spPr>
        <p:txBody>
          <a:bodyPr wrap="none" rtlCol="0">
            <a:spAutoFit/>
          </a:bodyPr>
          <a:lstStyle/>
          <a:p>
            <a:pPr marL="285750" indent="-285750">
              <a:buFont typeface="Arial" panose="020B0604020202020204" pitchFamily="34" charset="0"/>
              <a:buChar char="•"/>
            </a:pPr>
            <a:r>
              <a:rPr lang="en-US" altLang="zh-CN" dirty="0" smtClean="0"/>
              <a:t>SDN</a:t>
            </a:r>
            <a:r>
              <a:rPr lang="zh-CN" altLang="en-US" dirty="0" smtClean="0"/>
              <a:t>中的规则由</a:t>
            </a:r>
            <a:r>
              <a:rPr lang="en-US" altLang="zh-CN" dirty="0" smtClean="0"/>
              <a:t>{</a:t>
            </a:r>
            <a:r>
              <a:rPr lang="en-US" altLang="zh-CN" dirty="0" err="1" smtClean="0"/>
              <a:t>pri</a:t>
            </a:r>
            <a:r>
              <a:rPr lang="en-US" altLang="zh-CN" dirty="0" smtClean="0"/>
              <a:t>, </a:t>
            </a:r>
            <a:r>
              <a:rPr lang="en-US" altLang="zh-CN" dirty="0" err="1" smtClean="0"/>
              <a:t>sp</a:t>
            </a:r>
            <a:r>
              <a:rPr lang="en-US" altLang="zh-CN" dirty="0" smtClean="0"/>
              <a:t>, act}</a:t>
            </a:r>
            <a:r>
              <a:rPr lang="zh-CN" altLang="en-US" dirty="0" smtClean="0"/>
              <a:t>三元组构成</a:t>
            </a:r>
            <a:endParaRPr lang="en-US" altLang="zh-CN" dirty="0" smtClean="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smtClean="0"/>
              <a:t>规则可能是重叠的，最高优先级的规则才能执行</a:t>
            </a:r>
            <a:endParaRPr lang="en-US" altLang="zh-CN" dirty="0" smtClean="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smtClean="0"/>
              <a:t>TCAM</a:t>
            </a:r>
            <a:r>
              <a:rPr lang="zh-CN" altLang="en-US" dirty="0" smtClean="0"/>
              <a:t>只返回匹配项的最小的</a:t>
            </a:r>
            <a:r>
              <a:rPr lang="en-US" altLang="zh-CN" dirty="0" smtClean="0"/>
              <a:t>index</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smtClean="0"/>
              <a:t>高优先级的表项</a:t>
            </a:r>
            <a:r>
              <a:rPr lang="en-US" altLang="zh-CN" dirty="0" smtClean="0"/>
              <a:t>index</a:t>
            </a:r>
            <a:r>
              <a:rPr lang="zh-CN" altLang="en-US" dirty="0" smtClean="0"/>
              <a:t>会更小</a:t>
            </a:r>
            <a:endParaRPr lang="en-US" altLang="zh-CN" dirty="0" smtClean="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smtClean="0"/>
              <a:t>更新时可能会出现优先级翻转的问题</a:t>
            </a:r>
            <a:endParaRPr lang="zh-CN" altLang="en-US" dirty="0"/>
          </a:p>
        </p:txBody>
      </p:sp>
      <p:pic>
        <p:nvPicPr>
          <p:cNvPr id="7" name="图片 6"/>
          <p:cNvPicPr>
            <a:picLocks noChangeAspect="1"/>
          </p:cNvPicPr>
          <p:nvPr/>
        </p:nvPicPr>
        <p:blipFill>
          <a:blip r:embed="rId4"/>
          <a:stretch>
            <a:fillRect/>
          </a:stretch>
        </p:blipFill>
        <p:spPr>
          <a:xfrm>
            <a:off x="1117012" y="3979117"/>
            <a:ext cx="3668052" cy="2276333"/>
          </a:xfrm>
          <a:prstGeom prst="rect">
            <a:avLst/>
          </a:prstGeom>
        </p:spPr>
      </p:pic>
    </p:spTree>
    <p:extLst>
      <p:ext uri="{BB962C8B-B14F-4D97-AF65-F5344CB8AC3E}">
        <p14:creationId xmlns:p14="http://schemas.microsoft.com/office/powerpoint/2010/main" val="12266291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err="1" smtClean="0"/>
              <a:t>FastUp</a:t>
            </a:r>
            <a:r>
              <a:rPr lang="zh-CN" altLang="en-US" dirty="0" smtClean="0"/>
              <a:t>算法设计</a:t>
            </a:r>
            <a:endParaRPr lang="zh-CN" altLang="en-US" dirty="0"/>
          </a:p>
        </p:txBody>
      </p:sp>
      <p:sp>
        <p:nvSpPr>
          <p:cNvPr id="3" name="文本占位符 2"/>
          <p:cNvSpPr>
            <a:spLocks noGrp="1"/>
          </p:cNvSpPr>
          <p:nvPr>
            <p:ph type="body" sz="quarter" idx="11"/>
          </p:nvPr>
        </p:nvSpPr>
        <p:spPr/>
        <p:txBody>
          <a:bodyPr/>
          <a:lstStyle/>
          <a:p>
            <a:r>
              <a:rPr lang="en-US" altLang="zh-CN" dirty="0" smtClean="0"/>
              <a:t>02</a:t>
            </a:r>
            <a:endParaRPr lang="zh-CN" altLang="en-US" dirty="0"/>
          </a:p>
        </p:txBody>
      </p:sp>
      <p:sp>
        <p:nvSpPr>
          <p:cNvPr id="4" name="文本框 3"/>
          <p:cNvSpPr txBox="1"/>
          <p:nvPr/>
        </p:nvSpPr>
        <p:spPr>
          <a:xfrm>
            <a:off x="781235" y="1031575"/>
            <a:ext cx="8956298" cy="369332"/>
          </a:xfrm>
          <a:prstGeom prst="rect">
            <a:avLst/>
          </a:prstGeom>
          <a:noFill/>
        </p:spPr>
        <p:txBody>
          <a:bodyPr wrap="none" rtlCol="0">
            <a:spAutoFit/>
          </a:bodyPr>
          <a:lstStyle/>
          <a:p>
            <a:r>
              <a:rPr lang="zh-CN" altLang="en-US" dirty="0" smtClean="0"/>
              <a:t>第一步：查询新规则可以插入的范围，如果不存在说明出现规则翻转，则需要进行调整</a:t>
            </a:r>
            <a:endParaRPr lang="zh-CN" altLang="en-US" dirty="0"/>
          </a:p>
        </p:txBody>
      </p:sp>
      <p:pic>
        <p:nvPicPr>
          <p:cNvPr id="5" name="图片 4"/>
          <p:cNvPicPr>
            <a:picLocks noChangeAspect="1"/>
          </p:cNvPicPr>
          <p:nvPr/>
        </p:nvPicPr>
        <p:blipFill>
          <a:blip r:embed="rId2"/>
          <a:stretch>
            <a:fillRect/>
          </a:stretch>
        </p:blipFill>
        <p:spPr>
          <a:xfrm>
            <a:off x="674703" y="1400907"/>
            <a:ext cx="5486400" cy="4884708"/>
          </a:xfrm>
          <a:prstGeom prst="rect">
            <a:avLst/>
          </a:prstGeom>
        </p:spPr>
      </p:pic>
      <p:sp>
        <p:nvSpPr>
          <p:cNvPr id="6" name="文本框 5"/>
          <p:cNvSpPr txBox="1"/>
          <p:nvPr/>
        </p:nvSpPr>
        <p:spPr>
          <a:xfrm>
            <a:off x="6081204" y="1925546"/>
            <a:ext cx="4793942" cy="3877985"/>
          </a:xfrm>
          <a:prstGeom prst="rect">
            <a:avLst/>
          </a:prstGeom>
          <a:noFill/>
        </p:spPr>
        <p:txBody>
          <a:bodyPr wrap="square" rtlCol="0">
            <a:spAutoFit/>
          </a:bodyPr>
          <a:lstStyle/>
          <a:p>
            <a:pPr marL="342900" indent="-342900">
              <a:buAutoNum type="arabicPeriod"/>
            </a:pPr>
            <a:r>
              <a:rPr lang="zh-CN" altLang="en-US" dirty="0" smtClean="0"/>
              <a:t>找到下方的一个空格，判断这个空格上面有多少规则优先级低于新插入的规则，记这个数量为</a:t>
            </a:r>
            <a:r>
              <a:rPr lang="en-US" altLang="zh-CN" dirty="0" smtClean="0"/>
              <a:t>|</a:t>
            </a:r>
            <a:r>
              <a:rPr lang="en-US" altLang="zh-CN" dirty="0" err="1" smtClean="0"/>
              <a:t>S</a:t>
            </a:r>
            <a:r>
              <a:rPr lang="en-US" altLang="zh-CN" sz="1000" dirty="0" err="1" smtClean="0"/>
              <a:t>down</a:t>
            </a:r>
            <a:r>
              <a:rPr lang="en-US" altLang="zh-CN" dirty="0" smtClean="0"/>
              <a:t>|</a:t>
            </a:r>
          </a:p>
          <a:p>
            <a:pPr marL="342900" indent="-342900">
              <a:buAutoNum type="arabicPeriod"/>
            </a:pPr>
            <a:endParaRPr lang="en-US" altLang="zh-CN" dirty="0" smtClean="0"/>
          </a:p>
          <a:p>
            <a:pPr marL="342900" indent="-342900">
              <a:buFontTx/>
              <a:buAutoNum type="arabicPeriod"/>
            </a:pPr>
            <a:r>
              <a:rPr lang="zh-CN" altLang="en-US" dirty="0" smtClean="0"/>
              <a:t>找到上方一个空格，判断这个空格下面有多少规则优先级高于新插入的规则，记这个数量为</a:t>
            </a:r>
            <a:r>
              <a:rPr lang="en-US" altLang="zh-CN" dirty="0"/>
              <a:t>|</a:t>
            </a:r>
            <a:r>
              <a:rPr lang="en-US" altLang="zh-CN" dirty="0" smtClean="0"/>
              <a:t>S</a:t>
            </a:r>
            <a:r>
              <a:rPr lang="en-US" altLang="zh-CN" sz="1050" dirty="0" smtClean="0"/>
              <a:t>up</a:t>
            </a:r>
            <a:r>
              <a:rPr lang="en-US" altLang="zh-CN" dirty="0" smtClean="0"/>
              <a:t>|</a:t>
            </a:r>
          </a:p>
          <a:p>
            <a:pPr marL="342900" indent="-342900">
              <a:buFontTx/>
              <a:buAutoNum type="arabicPeriod"/>
            </a:pPr>
            <a:endParaRPr lang="en-US" altLang="zh-CN" dirty="0"/>
          </a:p>
          <a:p>
            <a:pPr marL="342900" indent="-342900">
              <a:buFontTx/>
              <a:buAutoNum type="arabicPeriod"/>
            </a:pPr>
            <a:r>
              <a:rPr lang="zh-CN" altLang="en-US" dirty="0" smtClean="0"/>
              <a:t>比较</a:t>
            </a:r>
            <a:r>
              <a:rPr lang="en-US" altLang="zh-CN" dirty="0">
                <a:solidFill>
                  <a:prstClr val="black"/>
                </a:solidFill>
              </a:rPr>
              <a:t>|</a:t>
            </a:r>
            <a:r>
              <a:rPr lang="en-US" altLang="zh-CN" dirty="0" err="1" smtClean="0">
                <a:solidFill>
                  <a:prstClr val="black"/>
                </a:solidFill>
              </a:rPr>
              <a:t>S</a:t>
            </a:r>
            <a:r>
              <a:rPr lang="en-US" altLang="zh-CN" sz="1000" dirty="0" err="1" smtClean="0">
                <a:solidFill>
                  <a:prstClr val="black"/>
                </a:solidFill>
              </a:rPr>
              <a:t>down</a:t>
            </a:r>
            <a:r>
              <a:rPr lang="en-US" altLang="zh-CN" dirty="0" smtClean="0">
                <a:solidFill>
                  <a:prstClr val="black"/>
                </a:solidFill>
              </a:rPr>
              <a:t>|</a:t>
            </a:r>
            <a:r>
              <a:rPr lang="zh-CN" altLang="en-US" dirty="0" smtClean="0">
                <a:solidFill>
                  <a:prstClr val="black"/>
                </a:solidFill>
              </a:rPr>
              <a:t>与</a:t>
            </a:r>
            <a:r>
              <a:rPr lang="en-US" altLang="zh-CN" dirty="0">
                <a:solidFill>
                  <a:prstClr val="black"/>
                </a:solidFill>
              </a:rPr>
              <a:t>|S</a:t>
            </a:r>
            <a:r>
              <a:rPr lang="en-US" altLang="zh-CN" sz="1050" dirty="0">
                <a:solidFill>
                  <a:prstClr val="black"/>
                </a:solidFill>
              </a:rPr>
              <a:t>up</a:t>
            </a:r>
            <a:r>
              <a:rPr lang="en-US" altLang="zh-CN" dirty="0" smtClean="0">
                <a:solidFill>
                  <a:prstClr val="black"/>
                </a:solidFill>
              </a:rPr>
              <a:t>|</a:t>
            </a:r>
            <a:r>
              <a:rPr lang="zh-CN" altLang="en-US" dirty="0" smtClean="0">
                <a:solidFill>
                  <a:prstClr val="black"/>
                </a:solidFill>
              </a:rPr>
              <a:t>，如果</a:t>
            </a:r>
            <a:r>
              <a:rPr lang="en-US" altLang="zh-CN" dirty="0"/>
              <a:t>|</a:t>
            </a:r>
            <a:r>
              <a:rPr lang="en-US" altLang="zh-CN" dirty="0" smtClean="0"/>
              <a:t>S</a:t>
            </a:r>
            <a:r>
              <a:rPr lang="en-US" altLang="zh-CN" sz="1050" dirty="0" smtClean="0"/>
              <a:t>up</a:t>
            </a:r>
            <a:r>
              <a:rPr lang="en-US" altLang="zh-CN" dirty="0" smtClean="0"/>
              <a:t>|</a:t>
            </a:r>
            <a:r>
              <a:rPr lang="zh-CN" altLang="en-US" dirty="0" smtClean="0"/>
              <a:t>更小，则移动</a:t>
            </a:r>
            <a:r>
              <a:rPr lang="en-US" altLang="zh-CN" dirty="0" smtClean="0"/>
              <a:t>S</a:t>
            </a:r>
            <a:r>
              <a:rPr lang="en-US" altLang="zh-CN" sz="1050" dirty="0" smtClean="0"/>
              <a:t>up</a:t>
            </a:r>
            <a:r>
              <a:rPr lang="zh-CN" altLang="en-US" dirty="0" smtClean="0"/>
              <a:t>，否则移动</a:t>
            </a:r>
            <a:r>
              <a:rPr lang="en-US" altLang="zh-CN" dirty="0" err="1" smtClean="0">
                <a:solidFill>
                  <a:prstClr val="black"/>
                </a:solidFill>
              </a:rPr>
              <a:t>S</a:t>
            </a:r>
            <a:r>
              <a:rPr lang="en-US" altLang="zh-CN" sz="1000" dirty="0" err="1" smtClean="0">
                <a:solidFill>
                  <a:prstClr val="black"/>
                </a:solidFill>
              </a:rPr>
              <a:t>down</a:t>
            </a:r>
            <a:endParaRPr lang="en-US" altLang="zh-CN" sz="1000" dirty="0" smtClean="0">
              <a:solidFill>
                <a:prstClr val="black"/>
              </a:solidFill>
            </a:endParaRPr>
          </a:p>
          <a:p>
            <a:pPr marL="342900" indent="-342900">
              <a:buFontTx/>
              <a:buAutoNum type="arabicPeriod"/>
            </a:pPr>
            <a:endParaRPr lang="en-US" altLang="zh-CN" sz="1000" dirty="0" smtClean="0">
              <a:solidFill>
                <a:prstClr val="black"/>
              </a:solidFill>
            </a:endParaRPr>
          </a:p>
          <a:p>
            <a:pPr marL="342900" indent="-342900">
              <a:buFontTx/>
              <a:buAutoNum type="arabicPeriod"/>
            </a:pPr>
            <a:endParaRPr lang="en-US" altLang="zh-CN" sz="1000" dirty="0" smtClean="0">
              <a:solidFill>
                <a:prstClr val="black"/>
              </a:solidFill>
            </a:endParaRPr>
          </a:p>
          <a:p>
            <a:pPr marL="342900" indent="-342900">
              <a:buFontTx/>
              <a:buAutoNum type="arabicPeriod"/>
            </a:pPr>
            <a:endParaRPr lang="en-US" altLang="zh-CN" sz="1000" dirty="0" smtClean="0">
              <a:solidFill>
                <a:prstClr val="black"/>
              </a:solidFill>
            </a:endParaRPr>
          </a:p>
          <a:p>
            <a:pPr marL="342900" indent="-342900">
              <a:buFontTx/>
              <a:buAutoNum type="arabicPeriod"/>
            </a:pPr>
            <a:r>
              <a:rPr lang="zh-CN" altLang="en-US" dirty="0" smtClean="0"/>
              <a:t>重复这个过程，直到找到一个可以插入的范围。</a:t>
            </a:r>
            <a:endParaRPr lang="en-US" altLang="zh-CN" dirty="0"/>
          </a:p>
        </p:txBody>
      </p:sp>
    </p:spTree>
    <p:extLst>
      <p:ext uri="{BB962C8B-B14F-4D97-AF65-F5344CB8AC3E}">
        <p14:creationId xmlns:p14="http://schemas.microsoft.com/office/powerpoint/2010/main" val="33152307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err="1"/>
              <a:t>FastUp</a:t>
            </a:r>
            <a:r>
              <a:rPr lang="zh-CN" altLang="en-US" dirty="0"/>
              <a:t>算法设计</a:t>
            </a:r>
          </a:p>
          <a:p>
            <a:endParaRPr lang="zh-CN" altLang="en-US" dirty="0"/>
          </a:p>
        </p:txBody>
      </p:sp>
      <p:sp>
        <p:nvSpPr>
          <p:cNvPr id="3" name="文本占位符 2"/>
          <p:cNvSpPr>
            <a:spLocks noGrp="1"/>
          </p:cNvSpPr>
          <p:nvPr>
            <p:ph type="body" sz="quarter" idx="11"/>
          </p:nvPr>
        </p:nvSpPr>
        <p:spPr/>
        <p:txBody>
          <a:bodyPr/>
          <a:lstStyle/>
          <a:p>
            <a:r>
              <a:rPr lang="en-US" altLang="zh-CN" dirty="0" smtClean="0"/>
              <a:t>02</a:t>
            </a:r>
            <a:endParaRPr lang="zh-CN" altLang="en-US" dirty="0"/>
          </a:p>
        </p:txBody>
      </p:sp>
      <p:sp>
        <p:nvSpPr>
          <p:cNvPr id="4" name="矩形 3"/>
          <p:cNvSpPr/>
          <p:nvPr/>
        </p:nvSpPr>
        <p:spPr>
          <a:xfrm>
            <a:off x="775315" y="1028460"/>
            <a:ext cx="9078897" cy="369332"/>
          </a:xfrm>
          <a:prstGeom prst="rect">
            <a:avLst/>
          </a:prstGeom>
        </p:spPr>
        <p:txBody>
          <a:bodyPr wrap="square">
            <a:spAutoFit/>
          </a:bodyPr>
          <a:lstStyle/>
          <a:p>
            <a:r>
              <a:rPr lang="zh-CN" altLang="en-US" dirty="0" smtClean="0"/>
              <a:t>第二步：计算</a:t>
            </a:r>
            <a:r>
              <a:rPr lang="en-US" altLang="zh-CN" dirty="0" smtClean="0"/>
              <a:t>cost</a:t>
            </a:r>
            <a:r>
              <a:rPr lang="zh-CN" altLang="en-US" dirty="0" smtClean="0"/>
              <a:t>，寻找恰当的插入位置</a:t>
            </a:r>
            <a:endParaRPr lang="zh-CN" altLang="en-US" dirty="0"/>
          </a:p>
        </p:txBody>
      </p:sp>
      <p:pic>
        <p:nvPicPr>
          <p:cNvPr id="6" name="图片 5"/>
          <p:cNvPicPr>
            <a:picLocks noChangeAspect="1"/>
          </p:cNvPicPr>
          <p:nvPr/>
        </p:nvPicPr>
        <p:blipFill>
          <a:blip r:embed="rId2"/>
          <a:stretch>
            <a:fillRect/>
          </a:stretch>
        </p:blipFill>
        <p:spPr>
          <a:xfrm>
            <a:off x="5653272" y="1587987"/>
            <a:ext cx="5619646" cy="4076654"/>
          </a:xfrm>
          <a:prstGeom prst="rect">
            <a:avLst/>
          </a:prstGeom>
        </p:spPr>
      </p:pic>
      <p:sp>
        <p:nvSpPr>
          <p:cNvPr id="7" name="文本框 6"/>
          <p:cNvSpPr txBox="1"/>
          <p:nvPr/>
        </p:nvSpPr>
        <p:spPr>
          <a:xfrm>
            <a:off x="775315" y="1919316"/>
            <a:ext cx="4447713"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smtClean="0"/>
              <a:t>每个元素的</a:t>
            </a:r>
            <a:r>
              <a:rPr lang="en-US" altLang="zh-CN" dirty="0" smtClean="0"/>
              <a:t>cost</a:t>
            </a:r>
            <a:r>
              <a:rPr lang="zh-CN" altLang="en-US" dirty="0" smtClean="0"/>
              <a:t>值是指移动到下一个空位需要移动多少次</a:t>
            </a:r>
            <a:endParaRPr lang="zh-CN" altLang="en-US" dirty="0"/>
          </a:p>
        </p:txBody>
      </p:sp>
      <p:pic>
        <p:nvPicPr>
          <p:cNvPr id="9" name="图片 8"/>
          <p:cNvPicPr>
            <a:picLocks noChangeAspect="1"/>
          </p:cNvPicPr>
          <p:nvPr/>
        </p:nvPicPr>
        <p:blipFill>
          <a:blip r:embed="rId3"/>
          <a:stretch>
            <a:fillRect/>
          </a:stretch>
        </p:blipFill>
        <p:spPr>
          <a:xfrm>
            <a:off x="1678864" y="2565647"/>
            <a:ext cx="2640613" cy="962257"/>
          </a:xfrm>
          <a:prstGeom prst="rect">
            <a:avLst/>
          </a:prstGeom>
        </p:spPr>
      </p:pic>
      <p:sp>
        <p:nvSpPr>
          <p:cNvPr id="10" name="矩形 9"/>
          <p:cNvSpPr/>
          <p:nvPr/>
        </p:nvSpPr>
        <p:spPr>
          <a:xfrm>
            <a:off x="775315" y="3626314"/>
            <a:ext cx="4345325" cy="369332"/>
          </a:xfrm>
          <a:prstGeom prst="rect">
            <a:avLst/>
          </a:prstGeom>
        </p:spPr>
        <p:txBody>
          <a:bodyPr wrap="square">
            <a:spAutoFit/>
          </a:bodyPr>
          <a:lstStyle/>
          <a:p>
            <a:pPr marL="285750" indent="-285750">
              <a:buFont typeface="Arial" panose="020B0604020202020204" pitchFamily="34" charset="0"/>
              <a:buChar char="•"/>
            </a:pPr>
            <a:r>
              <a:rPr lang="zh-CN" altLang="en-US" dirty="0" smtClean="0"/>
              <a:t>可以使用动态规划计算</a:t>
            </a:r>
            <a:r>
              <a:rPr lang="en-US" altLang="zh-CN" dirty="0" smtClean="0"/>
              <a:t>cost</a:t>
            </a:r>
            <a:r>
              <a:rPr lang="zh-CN" altLang="en-US" dirty="0" smtClean="0"/>
              <a:t>值</a:t>
            </a:r>
            <a:endParaRPr lang="zh-CN" altLang="en-US" dirty="0"/>
          </a:p>
        </p:txBody>
      </p:sp>
      <p:sp>
        <p:nvSpPr>
          <p:cNvPr id="11" name="矩形 10"/>
          <p:cNvSpPr/>
          <p:nvPr/>
        </p:nvSpPr>
        <p:spPr>
          <a:xfrm>
            <a:off x="775315" y="4292391"/>
            <a:ext cx="4281941" cy="369332"/>
          </a:xfrm>
          <a:prstGeom prst="rect">
            <a:avLst/>
          </a:prstGeom>
        </p:spPr>
        <p:txBody>
          <a:bodyPr wrap="none">
            <a:spAutoFit/>
          </a:bodyPr>
          <a:lstStyle/>
          <a:p>
            <a:pPr marL="285750" indent="-285750">
              <a:buFont typeface="Arial" panose="020B0604020202020204" pitchFamily="34" charset="0"/>
              <a:buChar char="•"/>
            </a:pPr>
            <a:r>
              <a:rPr lang="zh-CN" altLang="en-US" dirty="0" smtClean="0"/>
              <a:t>引入辅助结构</a:t>
            </a:r>
            <a:r>
              <a:rPr lang="en-US" altLang="zh-CN" dirty="0" smtClean="0"/>
              <a:t>S</a:t>
            </a:r>
            <a:r>
              <a:rPr lang="zh-CN" altLang="en-US" dirty="0" smtClean="0"/>
              <a:t>，记录需要关注的规则</a:t>
            </a:r>
            <a:endParaRPr lang="zh-CN" altLang="en-US" dirty="0"/>
          </a:p>
        </p:txBody>
      </p:sp>
      <p:sp>
        <p:nvSpPr>
          <p:cNvPr id="12" name="矩形 11"/>
          <p:cNvSpPr/>
          <p:nvPr/>
        </p:nvSpPr>
        <p:spPr>
          <a:xfrm>
            <a:off x="775315" y="5056313"/>
            <a:ext cx="2666114" cy="369332"/>
          </a:xfrm>
          <a:prstGeom prst="rect">
            <a:avLst/>
          </a:prstGeom>
        </p:spPr>
        <p:txBody>
          <a:bodyPr wrap="none">
            <a:spAutoFit/>
          </a:bodyPr>
          <a:lstStyle/>
          <a:p>
            <a:pPr marL="285750" indent="-285750">
              <a:buFont typeface="Arial" panose="020B0604020202020204" pitchFamily="34" charset="0"/>
              <a:buChar char="•"/>
            </a:pPr>
            <a:r>
              <a:rPr lang="zh-CN" altLang="en-US" dirty="0" smtClean="0"/>
              <a:t>利用</a:t>
            </a:r>
            <a:r>
              <a:rPr lang="en-US" altLang="zh-CN" dirty="0" smtClean="0"/>
              <a:t>S</a:t>
            </a:r>
            <a:r>
              <a:rPr lang="zh-CN" altLang="en-US" dirty="0" smtClean="0"/>
              <a:t>降低算法复杂度</a:t>
            </a:r>
            <a:endParaRPr lang="zh-CN" altLang="en-US" dirty="0"/>
          </a:p>
        </p:txBody>
      </p:sp>
    </p:spTree>
    <p:extLst>
      <p:ext uri="{BB962C8B-B14F-4D97-AF65-F5344CB8AC3E}">
        <p14:creationId xmlns:p14="http://schemas.microsoft.com/office/powerpoint/2010/main" val="2911324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err="1" smtClean="0"/>
              <a:t>FastUp</a:t>
            </a:r>
            <a:r>
              <a:rPr lang="zh-CN" altLang="en-US" dirty="0" smtClean="0"/>
              <a:t>算法设计</a:t>
            </a:r>
            <a:endParaRPr lang="zh-CN" altLang="en-US" dirty="0"/>
          </a:p>
        </p:txBody>
      </p:sp>
      <p:sp>
        <p:nvSpPr>
          <p:cNvPr id="3" name="文本占位符 2"/>
          <p:cNvSpPr>
            <a:spLocks noGrp="1"/>
          </p:cNvSpPr>
          <p:nvPr>
            <p:ph type="body" sz="quarter" idx="11"/>
          </p:nvPr>
        </p:nvSpPr>
        <p:spPr/>
        <p:txBody>
          <a:bodyPr/>
          <a:lstStyle/>
          <a:p>
            <a:r>
              <a:rPr lang="en-US" altLang="zh-CN" dirty="0" smtClean="0"/>
              <a:t>02</a:t>
            </a:r>
            <a:endParaRPr lang="zh-CN" altLang="en-US" dirty="0"/>
          </a:p>
        </p:txBody>
      </p:sp>
      <p:sp>
        <p:nvSpPr>
          <p:cNvPr id="4" name="矩形 3"/>
          <p:cNvSpPr/>
          <p:nvPr/>
        </p:nvSpPr>
        <p:spPr>
          <a:xfrm>
            <a:off x="623208" y="1060427"/>
            <a:ext cx="2723823" cy="369332"/>
          </a:xfrm>
          <a:prstGeom prst="rect">
            <a:avLst/>
          </a:prstGeom>
        </p:spPr>
        <p:txBody>
          <a:bodyPr wrap="none">
            <a:spAutoFit/>
          </a:bodyPr>
          <a:lstStyle/>
          <a:p>
            <a:r>
              <a:rPr lang="zh-CN" altLang="en-US" dirty="0" smtClean="0"/>
              <a:t>第二步：完整的算法描述</a:t>
            </a:r>
            <a:endParaRPr lang="zh-CN" altLang="en-US" dirty="0"/>
          </a:p>
        </p:txBody>
      </p:sp>
      <p:pic>
        <p:nvPicPr>
          <p:cNvPr id="5" name="图片 4"/>
          <p:cNvPicPr>
            <a:picLocks noChangeAspect="1"/>
          </p:cNvPicPr>
          <p:nvPr/>
        </p:nvPicPr>
        <p:blipFill>
          <a:blip r:embed="rId2"/>
          <a:stretch>
            <a:fillRect/>
          </a:stretch>
        </p:blipFill>
        <p:spPr>
          <a:xfrm>
            <a:off x="2644388" y="1580678"/>
            <a:ext cx="6757063" cy="4504709"/>
          </a:xfrm>
          <a:prstGeom prst="rect">
            <a:avLst/>
          </a:prstGeom>
        </p:spPr>
      </p:pic>
    </p:spTree>
    <p:extLst>
      <p:ext uri="{BB962C8B-B14F-4D97-AF65-F5344CB8AC3E}">
        <p14:creationId xmlns:p14="http://schemas.microsoft.com/office/powerpoint/2010/main" val="36636748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实验结果</a:t>
            </a:r>
            <a:endParaRPr lang="zh-CN" altLang="en-US" dirty="0"/>
          </a:p>
        </p:txBody>
      </p:sp>
      <p:sp>
        <p:nvSpPr>
          <p:cNvPr id="3" name="文本占位符 2"/>
          <p:cNvSpPr>
            <a:spLocks noGrp="1"/>
          </p:cNvSpPr>
          <p:nvPr>
            <p:ph type="body" sz="quarter" idx="11"/>
          </p:nvPr>
        </p:nvSpPr>
        <p:spPr/>
        <p:txBody>
          <a:bodyPr/>
          <a:lstStyle/>
          <a:p>
            <a:r>
              <a:rPr lang="en-US" altLang="zh-CN" dirty="0" smtClean="0"/>
              <a:t>03</a:t>
            </a:r>
            <a:endParaRPr lang="zh-CN" altLang="en-US" dirty="0"/>
          </a:p>
        </p:txBody>
      </p:sp>
      <p:pic>
        <p:nvPicPr>
          <p:cNvPr id="4" name="图片 3"/>
          <p:cNvPicPr>
            <a:picLocks noChangeAspect="1"/>
          </p:cNvPicPr>
          <p:nvPr/>
        </p:nvPicPr>
        <p:blipFill>
          <a:blip r:embed="rId2"/>
          <a:stretch>
            <a:fillRect/>
          </a:stretch>
        </p:blipFill>
        <p:spPr>
          <a:xfrm>
            <a:off x="1190247" y="994065"/>
            <a:ext cx="9587245" cy="4768817"/>
          </a:xfrm>
          <a:prstGeom prst="rect">
            <a:avLst/>
          </a:prstGeom>
        </p:spPr>
      </p:pic>
    </p:spTree>
    <p:extLst>
      <p:ext uri="{BB962C8B-B14F-4D97-AF65-F5344CB8AC3E}">
        <p14:creationId xmlns:p14="http://schemas.microsoft.com/office/powerpoint/2010/main" val="16459869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888975" y="2976238"/>
            <a:ext cx="8673627" cy="442080"/>
          </a:xfrm>
        </p:spPr>
        <p:txBody>
          <a:bodyPr/>
          <a:lstStyle/>
          <a:p>
            <a:r>
              <a:rPr lang="en-US" altLang="zh-CN" sz="2400" dirty="0"/>
              <a:t>Fast Filter Updates for Packet Classification using TCAM</a:t>
            </a:r>
          </a:p>
        </p:txBody>
      </p:sp>
      <p:sp>
        <p:nvSpPr>
          <p:cNvPr id="3" name="文本占位符 2"/>
          <p:cNvSpPr>
            <a:spLocks noGrp="1"/>
          </p:cNvSpPr>
          <p:nvPr>
            <p:ph type="body" sz="quarter" idx="11"/>
          </p:nvPr>
        </p:nvSpPr>
        <p:spPr/>
        <p:txBody>
          <a:bodyPr/>
          <a:lstStyle/>
          <a:p>
            <a:r>
              <a:rPr kumimoji="1" lang="en-US" altLang="zh-CN" dirty="0" smtClean="0"/>
              <a:t>05</a:t>
            </a:r>
            <a:endParaRPr kumimoji="1" lang="zh-CN" altLang="en-US" dirty="0"/>
          </a:p>
        </p:txBody>
      </p:sp>
    </p:spTree>
    <p:extLst>
      <p:ext uri="{BB962C8B-B14F-4D97-AF65-F5344CB8AC3E}">
        <p14:creationId xmlns:p14="http://schemas.microsoft.com/office/powerpoint/2010/main" val="341138915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TCAM</a:t>
            </a:r>
            <a:r>
              <a:rPr kumimoji="1" lang="zh-CN" altLang="en-US" dirty="0" smtClean="0"/>
              <a:t>查询加速方法</a:t>
            </a: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01</a:t>
            </a:r>
            <a:endParaRPr kumimoji="1" lang="zh-CN" altLang="en-US" dirty="0"/>
          </a:p>
        </p:txBody>
      </p:sp>
      <p:grpSp>
        <p:nvGrpSpPr>
          <p:cNvPr id="7" name="组 6"/>
          <p:cNvGrpSpPr/>
          <p:nvPr/>
        </p:nvGrpSpPr>
        <p:grpSpPr>
          <a:xfrm>
            <a:off x="504867" y="1475928"/>
            <a:ext cx="462708" cy="462706"/>
            <a:chOff x="5905041" y="2016087"/>
            <a:chExt cx="2060154" cy="2060154"/>
          </a:xfrm>
        </p:grpSpPr>
        <p:sp>
          <p:nvSpPr>
            <p:cNvPr id="5" name="同心圆 4"/>
            <p:cNvSpPr/>
            <p:nvPr/>
          </p:nvSpPr>
          <p:spPr>
            <a:xfrm>
              <a:off x="5905041" y="2016087"/>
              <a:ext cx="2060154" cy="2060154"/>
            </a:xfrm>
            <a:prstGeom prst="donut">
              <a:avLst>
                <a:gd name="adj" fmla="val 4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 name="L 形 5"/>
            <p:cNvSpPr/>
            <p:nvPr/>
          </p:nvSpPr>
          <p:spPr>
            <a:xfrm rot="18900000">
              <a:off x="6318173" y="2553833"/>
              <a:ext cx="1233889" cy="661011"/>
            </a:xfrm>
            <a:prstGeom prst="corner">
              <a:avLst>
                <a:gd name="adj1" fmla="val 16222"/>
                <a:gd name="adj2" fmla="val 149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1" name="组 10"/>
          <p:cNvGrpSpPr/>
          <p:nvPr/>
        </p:nvGrpSpPr>
        <p:grpSpPr>
          <a:xfrm>
            <a:off x="504867" y="3089332"/>
            <a:ext cx="462708" cy="462706"/>
            <a:chOff x="5905041" y="2016087"/>
            <a:chExt cx="2060154" cy="2060154"/>
          </a:xfrm>
        </p:grpSpPr>
        <p:sp>
          <p:nvSpPr>
            <p:cNvPr id="13" name="同心圆 12"/>
            <p:cNvSpPr/>
            <p:nvPr/>
          </p:nvSpPr>
          <p:spPr>
            <a:xfrm>
              <a:off x="5905041" y="2016087"/>
              <a:ext cx="2060154" cy="2060154"/>
            </a:xfrm>
            <a:prstGeom prst="donut">
              <a:avLst>
                <a:gd name="adj" fmla="val 4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4" name="L 形 13"/>
            <p:cNvSpPr/>
            <p:nvPr/>
          </p:nvSpPr>
          <p:spPr>
            <a:xfrm rot="18900000">
              <a:off x="6318173" y="2553833"/>
              <a:ext cx="1233889" cy="661011"/>
            </a:xfrm>
            <a:prstGeom prst="corner">
              <a:avLst>
                <a:gd name="adj1" fmla="val 16222"/>
                <a:gd name="adj2" fmla="val 149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6" name="组 15"/>
          <p:cNvGrpSpPr/>
          <p:nvPr/>
        </p:nvGrpSpPr>
        <p:grpSpPr>
          <a:xfrm>
            <a:off x="504867" y="4727338"/>
            <a:ext cx="462708" cy="462706"/>
            <a:chOff x="5905041" y="2016087"/>
            <a:chExt cx="2060154" cy="2060154"/>
          </a:xfrm>
        </p:grpSpPr>
        <p:sp>
          <p:nvSpPr>
            <p:cNvPr id="18" name="同心圆 17"/>
            <p:cNvSpPr/>
            <p:nvPr/>
          </p:nvSpPr>
          <p:spPr>
            <a:xfrm>
              <a:off x="5905041" y="2016087"/>
              <a:ext cx="2060154" cy="2060154"/>
            </a:xfrm>
            <a:prstGeom prst="donut">
              <a:avLst>
                <a:gd name="adj" fmla="val 4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9" name="L 形 18"/>
            <p:cNvSpPr/>
            <p:nvPr/>
          </p:nvSpPr>
          <p:spPr>
            <a:xfrm rot="18900000">
              <a:off x="6318173" y="2553833"/>
              <a:ext cx="1233889" cy="661011"/>
            </a:xfrm>
            <a:prstGeom prst="corner">
              <a:avLst>
                <a:gd name="adj1" fmla="val 16222"/>
                <a:gd name="adj2" fmla="val 149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sp>
        <p:nvSpPr>
          <p:cNvPr id="21" name="文本框 8"/>
          <p:cNvSpPr txBox="1"/>
          <p:nvPr/>
        </p:nvSpPr>
        <p:spPr>
          <a:xfrm>
            <a:off x="1189692" y="1361803"/>
            <a:ext cx="10384332"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smtClean="0"/>
              <a:t>标题：</a:t>
            </a:r>
            <a:endParaRPr lang="en-US" altLang="zh-CN" dirty="0" smtClean="0"/>
          </a:p>
          <a:p>
            <a:r>
              <a:rPr lang="en-US" altLang="zh-CN" dirty="0" smtClean="0"/>
              <a:t>Fast </a:t>
            </a:r>
            <a:r>
              <a:rPr lang="en-US" altLang="zh-CN" dirty="0"/>
              <a:t>Filter Updates for Packet Classification using </a:t>
            </a:r>
            <a:r>
              <a:rPr lang="en-US" altLang="zh-CN" dirty="0" smtClean="0"/>
              <a:t>TCAM</a:t>
            </a:r>
          </a:p>
        </p:txBody>
      </p:sp>
      <p:sp>
        <p:nvSpPr>
          <p:cNvPr id="9" name="矩形 8"/>
          <p:cNvSpPr/>
          <p:nvPr/>
        </p:nvSpPr>
        <p:spPr>
          <a:xfrm>
            <a:off x="1189691" y="2821200"/>
            <a:ext cx="9001873" cy="923330"/>
          </a:xfrm>
          <a:prstGeom prst="rect">
            <a:avLst/>
          </a:prstGeom>
        </p:spPr>
        <p:txBody>
          <a:bodyPr wrap="square">
            <a:spAutoFit/>
          </a:bodyPr>
          <a:lstStyle/>
          <a:p>
            <a:r>
              <a:rPr lang="zh-CN" altLang="en-US" dirty="0" smtClean="0"/>
              <a:t>概要：</a:t>
            </a:r>
            <a:endParaRPr lang="en-US" altLang="zh-CN" dirty="0" smtClean="0"/>
          </a:p>
          <a:p>
            <a:r>
              <a:rPr lang="zh-CN" altLang="en-US" dirty="0" smtClean="0"/>
              <a:t>提取</a:t>
            </a:r>
            <a:r>
              <a:rPr lang="zh-CN" altLang="en-US" dirty="0"/>
              <a:t>出匹配项的优先级信息并附加到匹配项的物理位置上，协同</a:t>
            </a:r>
            <a:r>
              <a:rPr lang="en-US" altLang="zh-CN" dirty="0"/>
              <a:t>TCAM</a:t>
            </a:r>
            <a:r>
              <a:rPr lang="zh-CN" altLang="en-US" dirty="0"/>
              <a:t>的</a:t>
            </a:r>
            <a:r>
              <a:rPr lang="en-US" altLang="zh-CN" dirty="0"/>
              <a:t>multi-match output</a:t>
            </a:r>
            <a:r>
              <a:rPr lang="zh-CN" altLang="en-US" dirty="0"/>
              <a:t>信息进行查询和更新加速</a:t>
            </a:r>
            <a:endParaRPr lang="zh-CN" altLang="zh-CN" dirty="0"/>
          </a:p>
        </p:txBody>
      </p:sp>
      <p:sp>
        <p:nvSpPr>
          <p:cNvPr id="23" name="矩形 22"/>
          <p:cNvSpPr/>
          <p:nvPr/>
        </p:nvSpPr>
        <p:spPr>
          <a:xfrm>
            <a:off x="1189691" y="4387517"/>
            <a:ext cx="9001873" cy="923330"/>
          </a:xfrm>
          <a:prstGeom prst="rect">
            <a:avLst/>
          </a:prstGeom>
        </p:spPr>
        <p:txBody>
          <a:bodyPr wrap="square">
            <a:spAutoFit/>
          </a:bodyPr>
          <a:lstStyle/>
          <a:p>
            <a:r>
              <a:rPr lang="zh-CN" altLang="en-US" dirty="0" smtClean="0"/>
              <a:t>解决的问题：</a:t>
            </a:r>
            <a:endParaRPr lang="en-US" altLang="zh-CN" dirty="0" smtClean="0"/>
          </a:p>
          <a:p>
            <a:r>
              <a:rPr lang="en-US" altLang="zh-CN" dirty="0" smtClean="0"/>
              <a:t>TCAM</a:t>
            </a:r>
            <a:r>
              <a:rPr lang="zh-CN" altLang="en-US" dirty="0" smtClean="0"/>
              <a:t>中由于需要维护匹配项之间的优先级关系，导致更新匹配项的速度慢，并且会给表项匹配带来较大延时的抖动</a:t>
            </a:r>
            <a:endParaRPr lang="zh-CN" altLang="zh-CN" dirty="0"/>
          </a:p>
        </p:txBody>
      </p:sp>
    </p:spTree>
    <p:extLst>
      <p:ext uri="{BB962C8B-B14F-4D97-AF65-F5344CB8AC3E}">
        <p14:creationId xmlns:p14="http://schemas.microsoft.com/office/powerpoint/2010/main" val="3041944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TCAM</a:t>
            </a:r>
            <a:r>
              <a:rPr lang="zh-CN" altLang="en-US" dirty="0" smtClean="0"/>
              <a:t>表项更新速度慢</a:t>
            </a:r>
            <a:endParaRPr lang="zh-CN" altLang="en-US" dirty="0"/>
          </a:p>
        </p:txBody>
      </p:sp>
      <p:sp>
        <p:nvSpPr>
          <p:cNvPr id="3" name="文本占位符 2"/>
          <p:cNvSpPr>
            <a:spLocks noGrp="1"/>
          </p:cNvSpPr>
          <p:nvPr>
            <p:ph type="body" sz="quarter" idx="11"/>
          </p:nvPr>
        </p:nvSpPr>
        <p:spPr/>
        <p:txBody>
          <a:bodyPr/>
          <a:lstStyle/>
          <a:p>
            <a:r>
              <a:rPr lang="en-US" altLang="zh-CN" dirty="0" smtClean="0"/>
              <a:t>0</a:t>
            </a:r>
            <a:r>
              <a:rPr lang="en-US" altLang="zh-CN" dirty="0"/>
              <a:t>2</a:t>
            </a:r>
            <a:endParaRPr lang="zh-CN" altLang="en-US" dirty="0"/>
          </a:p>
        </p:txBody>
      </p:sp>
      <p:pic>
        <p:nvPicPr>
          <p:cNvPr id="4" name="图片 3"/>
          <p:cNvPicPr>
            <a:picLocks noChangeAspect="1"/>
          </p:cNvPicPr>
          <p:nvPr/>
        </p:nvPicPr>
        <p:blipFill>
          <a:blip r:embed="rId2"/>
          <a:stretch>
            <a:fillRect/>
          </a:stretch>
        </p:blipFill>
        <p:spPr>
          <a:xfrm>
            <a:off x="886691" y="1450158"/>
            <a:ext cx="4314825" cy="3762375"/>
          </a:xfrm>
          <a:prstGeom prst="rect">
            <a:avLst/>
          </a:prstGeom>
        </p:spPr>
      </p:pic>
      <p:sp>
        <p:nvSpPr>
          <p:cNvPr id="6" name="文本框 8"/>
          <p:cNvSpPr txBox="1"/>
          <p:nvPr/>
        </p:nvSpPr>
        <p:spPr>
          <a:xfrm>
            <a:off x="6107921" y="1548235"/>
            <a:ext cx="4474261" cy="258532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smtClean="0"/>
              <a:t>TCAM</a:t>
            </a:r>
            <a:r>
              <a:rPr lang="zh-CN" altLang="en-US" dirty="0" smtClean="0"/>
              <a:t>中物理位置的先后关系代表了表项之间的优先级关系，即存储位置靠前的表项具有较高优先级。</a:t>
            </a:r>
            <a:endParaRPr lang="en-US" altLang="zh-CN" dirty="0" smtClean="0"/>
          </a:p>
          <a:p>
            <a:endParaRPr lang="en-US" altLang="zh-CN" dirty="0" smtClean="0"/>
          </a:p>
          <a:p>
            <a:endParaRPr lang="en-US" altLang="zh-CN" dirty="0"/>
          </a:p>
          <a:p>
            <a:r>
              <a:rPr lang="zh-CN" altLang="en-US" dirty="0" smtClean="0"/>
              <a:t>因此插入一个表项时，可能需要移动已有的表项来保证优先级关系的正确性，这会带来较大的时延，而且可能会导致转发错误</a:t>
            </a:r>
            <a:endParaRPr lang="en-US" altLang="zh-CN" dirty="0" smtClean="0"/>
          </a:p>
        </p:txBody>
      </p:sp>
    </p:spTree>
    <p:extLst>
      <p:ext uri="{BB962C8B-B14F-4D97-AF65-F5344CB8AC3E}">
        <p14:creationId xmlns:p14="http://schemas.microsoft.com/office/powerpoint/2010/main" val="17391156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TCAM</a:t>
            </a:r>
            <a:r>
              <a:rPr lang="zh-CN" altLang="en-US" dirty="0" smtClean="0"/>
              <a:t>的物理特性</a:t>
            </a:r>
            <a:endParaRPr lang="zh-CN" altLang="en-US" dirty="0"/>
          </a:p>
        </p:txBody>
      </p:sp>
      <p:sp>
        <p:nvSpPr>
          <p:cNvPr id="3" name="文本占位符 2"/>
          <p:cNvSpPr>
            <a:spLocks noGrp="1"/>
          </p:cNvSpPr>
          <p:nvPr>
            <p:ph type="body" sz="quarter" idx="11"/>
          </p:nvPr>
        </p:nvSpPr>
        <p:spPr/>
        <p:txBody>
          <a:bodyPr/>
          <a:lstStyle/>
          <a:p>
            <a:r>
              <a:rPr lang="en-US" altLang="zh-CN" dirty="0" smtClean="0"/>
              <a:t>0</a:t>
            </a:r>
            <a:r>
              <a:rPr lang="en-US" altLang="zh-CN" dirty="0"/>
              <a:t>3</a:t>
            </a:r>
            <a:endParaRPr lang="zh-CN" altLang="en-US" dirty="0"/>
          </a:p>
        </p:txBody>
      </p:sp>
      <p:sp>
        <p:nvSpPr>
          <p:cNvPr id="4" name="文本框 8"/>
          <p:cNvSpPr txBox="1"/>
          <p:nvPr/>
        </p:nvSpPr>
        <p:spPr>
          <a:xfrm>
            <a:off x="2272683" y="1122108"/>
            <a:ext cx="8309499"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TCAM</a:t>
            </a:r>
            <a:r>
              <a:rPr lang="zh-CN" altLang="en-US" dirty="0"/>
              <a:t>可以提供</a:t>
            </a:r>
            <a:r>
              <a:rPr lang="en-US" altLang="zh-CN" dirty="0"/>
              <a:t>144</a:t>
            </a:r>
            <a:r>
              <a:rPr lang="zh-CN" altLang="en-US" dirty="0"/>
              <a:t>比特</a:t>
            </a:r>
            <a:r>
              <a:rPr lang="zh-CN" altLang="en-US" dirty="0" smtClean="0"/>
              <a:t>来与报文头部进行</a:t>
            </a:r>
            <a:r>
              <a:rPr lang="zh-CN" altLang="en-US" dirty="0"/>
              <a:t>匹配，但是并不是全部</a:t>
            </a:r>
            <a:r>
              <a:rPr lang="en-US" altLang="zh-CN" dirty="0"/>
              <a:t>144</a:t>
            </a:r>
            <a:r>
              <a:rPr lang="zh-CN" altLang="en-US" dirty="0"/>
              <a:t>比特都用到了</a:t>
            </a:r>
            <a:r>
              <a:rPr lang="zh-CN" altLang="en-US" dirty="0" smtClean="0"/>
              <a:t>，还有一些位没有用到</a:t>
            </a:r>
            <a:endParaRPr lang="en-US" altLang="zh-CN" dirty="0" smtClean="0"/>
          </a:p>
        </p:txBody>
      </p:sp>
      <p:sp>
        <p:nvSpPr>
          <p:cNvPr id="5" name="文本框 8"/>
          <p:cNvSpPr txBox="1"/>
          <p:nvPr/>
        </p:nvSpPr>
        <p:spPr>
          <a:xfrm>
            <a:off x="2272683" y="2322073"/>
            <a:ext cx="8309499" cy="9233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smtClean="0"/>
              <a:t>匹配项的优先级关系只存在于有包含关系的匹配项之间，而且这些匹配项的有效长度一定不相同，在一般的匹配项集中，优先级不会超过</a:t>
            </a:r>
            <a:r>
              <a:rPr lang="en-US" altLang="zh-CN" dirty="0" smtClean="0"/>
              <a:t>64</a:t>
            </a:r>
            <a:r>
              <a:rPr lang="zh-CN" altLang="en-US" dirty="0" smtClean="0"/>
              <a:t>种，因此事实上优先级信息可以用较少的几个比特位来进行存储</a:t>
            </a:r>
            <a:endParaRPr lang="en-US" altLang="zh-CN" dirty="0" smtClean="0"/>
          </a:p>
        </p:txBody>
      </p:sp>
      <p:sp>
        <p:nvSpPr>
          <p:cNvPr id="6" name="文本框 8"/>
          <p:cNvSpPr txBox="1"/>
          <p:nvPr/>
        </p:nvSpPr>
        <p:spPr>
          <a:xfrm>
            <a:off x="2272683" y="3799037"/>
            <a:ext cx="8309499"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smtClean="0"/>
              <a:t>TCAM</a:t>
            </a:r>
            <a:r>
              <a:rPr lang="zh-CN" altLang="en-US" dirty="0" smtClean="0"/>
              <a:t>中有一系列可以重复配置的</a:t>
            </a:r>
            <a:r>
              <a:rPr lang="en-US" altLang="zh-CN" dirty="0" smtClean="0"/>
              <a:t>Global </a:t>
            </a:r>
            <a:r>
              <a:rPr lang="en-US" altLang="zh-CN" dirty="0"/>
              <a:t>Mask Registers (GMR</a:t>
            </a:r>
            <a:r>
              <a:rPr lang="en-US" altLang="zh-CN" dirty="0" smtClean="0"/>
              <a:t>)</a:t>
            </a:r>
            <a:r>
              <a:rPr lang="zh-CN" altLang="en-US" dirty="0" smtClean="0"/>
              <a:t>，这些寄存器可以按照位信息忽略一下匹配项</a:t>
            </a:r>
            <a:endParaRPr lang="en-US" altLang="zh-CN" dirty="0" smtClean="0"/>
          </a:p>
        </p:txBody>
      </p:sp>
      <p:sp>
        <p:nvSpPr>
          <p:cNvPr id="7" name="矩形 6"/>
          <p:cNvSpPr/>
          <p:nvPr/>
        </p:nvSpPr>
        <p:spPr>
          <a:xfrm>
            <a:off x="2272682" y="4893791"/>
            <a:ext cx="8309499" cy="923330"/>
          </a:xfrm>
          <a:prstGeom prst="rect">
            <a:avLst/>
          </a:prstGeom>
        </p:spPr>
        <p:txBody>
          <a:bodyPr wrap="square">
            <a:spAutoFit/>
          </a:bodyPr>
          <a:lstStyle/>
          <a:p>
            <a:r>
              <a:rPr lang="en-US" altLang="zh-CN" dirty="0"/>
              <a:t>multi-match output </a:t>
            </a:r>
            <a:r>
              <a:rPr lang="zh-CN" altLang="en-US" dirty="0" smtClean="0"/>
              <a:t>信号</a:t>
            </a:r>
            <a:r>
              <a:rPr lang="zh-CN" altLang="en-US" dirty="0"/>
              <a:t>指示是否有多个匹配表项，如果这个信号无效，那么表示只有一个匹配表项，</a:t>
            </a:r>
            <a:r>
              <a:rPr lang="zh-CN" altLang="en-US" dirty="0" smtClean="0"/>
              <a:t>那么在找到一个匹配项之后就不用继续查询了，因为不可能有更高优先级的匹配项</a:t>
            </a:r>
            <a:endParaRPr lang="zh-CN" altLang="en-US" dirty="0"/>
          </a:p>
        </p:txBody>
      </p:sp>
    </p:spTree>
    <p:extLst>
      <p:ext uri="{BB962C8B-B14F-4D97-AF65-F5344CB8AC3E}">
        <p14:creationId xmlns:p14="http://schemas.microsoft.com/office/powerpoint/2010/main" val="393683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888975" y="2976238"/>
            <a:ext cx="6528632" cy="598234"/>
          </a:xfrm>
        </p:spPr>
        <p:txBody>
          <a:bodyPr/>
          <a:lstStyle/>
          <a:p>
            <a:r>
              <a:rPr lang="en-US" altLang="zh-CN" sz="2400" dirty="0"/>
              <a:t>Partial order theory for fast </a:t>
            </a:r>
            <a:r>
              <a:rPr lang="en-US" altLang="zh-CN" sz="2400" dirty="0" err="1"/>
              <a:t>tcam</a:t>
            </a:r>
            <a:r>
              <a:rPr lang="en-US" altLang="zh-CN" sz="2400" dirty="0"/>
              <a:t> updates</a:t>
            </a:r>
          </a:p>
        </p:txBody>
      </p:sp>
      <p:sp>
        <p:nvSpPr>
          <p:cNvPr id="3" name="文本占位符 2"/>
          <p:cNvSpPr>
            <a:spLocks noGrp="1"/>
          </p:cNvSpPr>
          <p:nvPr>
            <p:ph type="body" sz="quarter" idx="11"/>
          </p:nvPr>
        </p:nvSpPr>
        <p:spPr/>
        <p:txBody>
          <a:bodyPr/>
          <a:lstStyle/>
          <a:p>
            <a:r>
              <a:rPr kumimoji="1" lang="en-US" altLang="zh-CN" dirty="0" smtClean="0"/>
              <a:t>01</a:t>
            </a:r>
            <a:endParaRPr kumimoji="1" lang="zh-CN" altLang="en-US" dirty="0"/>
          </a:p>
        </p:txBody>
      </p:sp>
    </p:spTree>
    <p:extLst>
      <p:ext uri="{BB962C8B-B14F-4D97-AF65-F5344CB8AC3E}">
        <p14:creationId xmlns:p14="http://schemas.microsoft.com/office/powerpoint/2010/main" val="417367335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算法</a:t>
            </a:r>
            <a:r>
              <a:rPr lang="zh-CN" altLang="en-US" dirty="0" smtClean="0"/>
              <a:t>思想</a:t>
            </a:r>
            <a:endParaRPr lang="zh-CN" altLang="en-US" dirty="0"/>
          </a:p>
        </p:txBody>
      </p:sp>
      <p:sp>
        <p:nvSpPr>
          <p:cNvPr id="3" name="文本占位符 2"/>
          <p:cNvSpPr>
            <a:spLocks noGrp="1"/>
          </p:cNvSpPr>
          <p:nvPr>
            <p:ph type="body" sz="quarter" idx="11"/>
          </p:nvPr>
        </p:nvSpPr>
        <p:spPr/>
        <p:txBody>
          <a:bodyPr/>
          <a:lstStyle/>
          <a:p>
            <a:r>
              <a:rPr lang="en-US" altLang="zh-CN" dirty="0" smtClean="0"/>
              <a:t>0</a:t>
            </a:r>
            <a:r>
              <a:rPr lang="en-US" altLang="zh-CN" dirty="0"/>
              <a:t>4</a:t>
            </a:r>
            <a:endParaRPr lang="zh-CN" altLang="en-US" dirty="0"/>
          </a:p>
        </p:txBody>
      </p:sp>
      <p:sp>
        <p:nvSpPr>
          <p:cNvPr id="4" name="文本框 8"/>
          <p:cNvSpPr txBox="1"/>
          <p:nvPr/>
        </p:nvSpPr>
        <p:spPr>
          <a:xfrm>
            <a:off x="5581652" y="1448625"/>
            <a:ext cx="6098960" cy="12003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smtClean="0"/>
              <a:t>使用</a:t>
            </a:r>
            <a:r>
              <a:rPr lang="en-US" altLang="zh-CN" dirty="0" smtClean="0"/>
              <a:t>TCAM</a:t>
            </a:r>
            <a:r>
              <a:rPr lang="zh-CN" altLang="en-US" dirty="0" smtClean="0"/>
              <a:t>中没有用到的位来存储优先级信息，因此优先级信息不再与表项的物理存储位置相关，表项的删除、添加和更新操作都可以在任意物理位置进行，且不需要对已有的表项进行移动</a:t>
            </a:r>
            <a:endParaRPr lang="en-US" altLang="zh-CN" dirty="0" smtClean="0"/>
          </a:p>
        </p:txBody>
      </p:sp>
      <p:sp>
        <p:nvSpPr>
          <p:cNvPr id="5" name="文本框 8"/>
          <p:cNvSpPr txBox="1"/>
          <p:nvPr/>
        </p:nvSpPr>
        <p:spPr>
          <a:xfrm>
            <a:off x="5581651" y="2961372"/>
            <a:ext cx="6098960" cy="9233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smtClean="0"/>
              <a:t>结合</a:t>
            </a:r>
            <a:r>
              <a:rPr lang="en-US" altLang="zh-CN" dirty="0" smtClean="0"/>
              <a:t>GMR</a:t>
            </a:r>
            <a:r>
              <a:rPr lang="zh-CN" altLang="en-US" dirty="0" smtClean="0"/>
              <a:t>的特性，每次查询时，将可能的优先级范围进行二分，递归进行，可以在</a:t>
            </a:r>
            <a:r>
              <a:rPr lang="en-US" altLang="zh-CN" dirty="0" smtClean="0"/>
              <a:t>O(log n)</a:t>
            </a:r>
            <a:r>
              <a:rPr lang="zh-CN" altLang="en-US" dirty="0" smtClean="0"/>
              <a:t>时间内完成查询，相比于原本的线性查找</a:t>
            </a:r>
            <a:r>
              <a:rPr lang="en-US" altLang="zh-CN" dirty="0" smtClean="0"/>
              <a:t>O(n)</a:t>
            </a:r>
            <a:r>
              <a:rPr lang="zh-CN" altLang="en-US" dirty="0" smtClean="0"/>
              <a:t>有了较大提升</a:t>
            </a:r>
            <a:endParaRPr lang="en-US" altLang="zh-CN" dirty="0" smtClean="0"/>
          </a:p>
        </p:txBody>
      </p:sp>
      <p:sp>
        <p:nvSpPr>
          <p:cNvPr id="6" name="矩形 5"/>
          <p:cNvSpPr/>
          <p:nvPr/>
        </p:nvSpPr>
        <p:spPr>
          <a:xfrm>
            <a:off x="5581650" y="4197120"/>
            <a:ext cx="6098960" cy="923330"/>
          </a:xfrm>
          <a:prstGeom prst="rect">
            <a:avLst/>
          </a:prstGeom>
        </p:spPr>
        <p:txBody>
          <a:bodyPr wrap="square">
            <a:spAutoFit/>
          </a:bodyPr>
          <a:lstStyle/>
          <a:p>
            <a:r>
              <a:rPr lang="zh-CN" altLang="en-US" dirty="0" smtClean="0"/>
              <a:t>如果</a:t>
            </a:r>
            <a:r>
              <a:rPr lang="en-US" altLang="zh-CN" dirty="0"/>
              <a:t>multi-match output</a:t>
            </a:r>
            <a:r>
              <a:rPr lang="zh-CN" altLang="en-US" dirty="0" smtClean="0"/>
              <a:t>信号</a:t>
            </a:r>
            <a:r>
              <a:rPr lang="zh-CN" altLang="en-US" dirty="0"/>
              <a:t>无效，那么表示只有一个匹配表项，</a:t>
            </a:r>
            <a:r>
              <a:rPr lang="zh-CN" altLang="en-US" dirty="0" smtClean="0"/>
              <a:t>那么在找到一个匹配</a:t>
            </a:r>
            <a:r>
              <a:rPr lang="zh-CN" altLang="en-US" dirty="0"/>
              <a:t>项之后，就不需要进行进一步</a:t>
            </a:r>
            <a:r>
              <a:rPr lang="zh-CN" altLang="en-US" dirty="0" smtClean="0"/>
              <a:t>的递归查询</a:t>
            </a:r>
            <a:endParaRPr lang="zh-CN" altLang="en-US" dirty="0"/>
          </a:p>
        </p:txBody>
      </p:sp>
      <p:pic>
        <p:nvPicPr>
          <p:cNvPr id="7" name="图片 6"/>
          <p:cNvPicPr>
            <a:picLocks noChangeAspect="1"/>
          </p:cNvPicPr>
          <p:nvPr/>
        </p:nvPicPr>
        <p:blipFill>
          <a:blip r:embed="rId2"/>
          <a:stretch>
            <a:fillRect/>
          </a:stretch>
        </p:blipFill>
        <p:spPr>
          <a:xfrm>
            <a:off x="0" y="1042525"/>
            <a:ext cx="5581650" cy="4524375"/>
          </a:xfrm>
          <a:prstGeom prst="rect">
            <a:avLst/>
          </a:prstGeom>
        </p:spPr>
      </p:pic>
    </p:spTree>
    <p:extLst>
      <p:ext uri="{BB962C8B-B14F-4D97-AF65-F5344CB8AC3E}">
        <p14:creationId xmlns:p14="http://schemas.microsoft.com/office/powerpoint/2010/main" val="14462066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888975" y="2976238"/>
            <a:ext cx="4199309" cy="362708"/>
          </a:xfrm>
        </p:spPr>
        <p:txBody>
          <a:bodyPr/>
          <a:lstStyle/>
          <a:p>
            <a:r>
              <a:rPr kumimoji="1" lang="en-US" altLang="zh-CN" sz="2400" dirty="0" smtClean="0"/>
              <a:t>SDN</a:t>
            </a:r>
            <a:r>
              <a:rPr kumimoji="1" lang="zh-CN" altLang="en-US" sz="2400" dirty="0" smtClean="0"/>
              <a:t>流表查询技术背景介绍</a:t>
            </a:r>
            <a:endParaRPr kumimoji="1" lang="zh-CN" altLang="en-US" sz="2400" dirty="0"/>
          </a:p>
        </p:txBody>
      </p:sp>
      <p:sp>
        <p:nvSpPr>
          <p:cNvPr id="3" name="文本占位符 2"/>
          <p:cNvSpPr>
            <a:spLocks noGrp="1"/>
          </p:cNvSpPr>
          <p:nvPr>
            <p:ph type="body" sz="quarter" idx="11"/>
          </p:nvPr>
        </p:nvSpPr>
        <p:spPr/>
        <p:txBody>
          <a:bodyPr/>
          <a:lstStyle/>
          <a:p>
            <a:r>
              <a:rPr kumimoji="1" lang="en-US" altLang="zh-CN" dirty="0" smtClean="0"/>
              <a:t>06</a:t>
            </a:r>
            <a:endParaRPr kumimoji="1" lang="zh-CN" altLang="en-US" dirty="0"/>
          </a:p>
        </p:txBody>
      </p:sp>
    </p:spTree>
    <p:extLst>
      <p:ext uri="{BB962C8B-B14F-4D97-AF65-F5344CB8AC3E}">
        <p14:creationId xmlns:p14="http://schemas.microsoft.com/office/powerpoint/2010/main" val="150381758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占位符 22"/>
          <p:cNvSpPr>
            <a:spLocks noGrp="1"/>
          </p:cNvSpPr>
          <p:nvPr>
            <p:ph type="body" sz="quarter" idx="10"/>
          </p:nvPr>
        </p:nvSpPr>
        <p:spPr/>
        <p:txBody>
          <a:bodyPr/>
          <a:lstStyle/>
          <a:p>
            <a:r>
              <a:rPr lang="en-US" altLang="zh-CN" dirty="0"/>
              <a:t>ICAM&amp;LTCAM</a:t>
            </a:r>
            <a:endParaRPr lang="zh-CN" altLang="en-US" dirty="0"/>
          </a:p>
        </p:txBody>
      </p:sp>
      <p:sp>
        <p:nvSpPr>
          <p:cNvPr id="24" name="文本占位符 23"/>
          <p:cNvSpPr>
            <a:spLocks noGrp="1"/>
          </p:cNvSpPr>
          <p:nvPr>
            <p:ph type="body" sz="quarter" idx="11"/>
          </p:nvPr>
        </p:nvSpPr>
        <p:spPr/>
        <p:txBody>
          <a:bodyPr/>
          <a:lstStyle/>
          <a:p>
            <a:r>
              <a:rPr lang="en-US" altLang="zh-CN" dirty="0" smtClean="0"/>
              <a:t>01</a:t>
            </a:r>
            <a:endParaRPr lang="zh-CN" altLang="en-US" dirty="0"/>
          </a:p>
        </p:txBody>
      </p:sp>
      <p:pic>
        <p:nvPicPr>
          <p:cNvPr id="26" name="图片 25"/>
          <p:cNvPicPr>
            <a:picLocks noChangeAspect="1"/>
          </p:cNvPicPr>
          <p:nvPr/>
        </p:nvPicPr>
        <p:blipFill>
          <a:blip r:embed="rId2"/>
          <a:stretch>
            <a:fillRect/>
          </a:stretch>
        </p:blipFill>
        <p:spPr>
          <a:xfrm>
            <a:off x="378019" y="1241485"/>
            <a:ext cx="7646484" cy="5616515"/>
          </a:xfrm>
          <a:prstGeom prst="rect">
            <a:avLst/>
          </a:prstGeom>
        </p:spPr>
      </p:pic>
      <p:sp>
        <p:nvSpPr>
          <p:cNvPr id="5" name="文本框 4"/>
          <p:cNvSpPr txBox="1"/>
          <p:nvPr/>
        </p:nvSpPr>
        <p:spPr>
          <a:xfrm>
            <a:off x="8024503" y="1392964"/>
            <a:ext cx="3298677" cy="1477328"/>
          </a:xfrm>
          <a:prstGeom prst="rect">
            <a:avLst/>
          </a:prstGeom>
          <a:noFill/>
        </p:spPr>
        <p:txBody>
          <a:bodyPr wrap="square" rtlCol="0">
            <a:spAutoFit/>
          </a:bodyPr>
          <a:lstStyle/>
          <a:p>
            <a:r>
              <a:rPr lang="en-US" altLang="zh-CN" dirty="0" smtClean="0"/>
              <a:t>LTCAM</a:t>
            </a:r>
            <a:r>
              <a:rPr lang="zh-CN" altLang="en-US" dirty="0"/>
              <a:t>（</a:t>
            </a:r>
            <a:r>
              <a:rPr lang="en-US" altLang="zh-CN" dirty="0"/>
              <a:t>Leaf TCAM</a:t>
            </a:r>
            <a:r>
              <a:rPr lang="zh-CN" altLang="en-US" dirty="0" smtClean="0"/>
              <a:t>）中存储的路由表项间不存在前缀匹配冲突。成功匹配后可直接返回结果，提前停止</a:t>
            </a:r>
            <a:r>
              <a:rPr lang="en-US" altLang="zh-CN" dirty="0" smtClean="0"/>
              <a:t>ITCAM</a:t>
            </a:r>
            <a:r>
              <a:rPr lang="zh-CN" altLang="en-US" dirty="0" smtClean="0"/>
              <a:t>（</a:t>
            </a:r>
            <a:r>
              <a:rPr lang="en-US" altLang="zh-CN" dirty="0" smtClean="0"/>
              <a:t>Interior TCAM</a:t>
            </a:r>
            <a:r>
              <a:rPr lang="zh-CN" altLang="en-US" dirty="0" smtClean="0"/>
              <a:t>）匹配。</a:t>
            </a:r>
            <a:endParaRPr lang="zh-CN" altLang="en-US" dirty="0"/>
          </a:p>
        </p:txBody>
      </p:sp>
      <p:sp>
        <p:nvSpPr>
          <p:cNvPr id="6" name="矩形 5"/>
          <p:cNvSpPr/>
          <p:nvPr/>
        </p:nvSpPr>
        <p:spPr>
          <a:xfrm>
            <a:off x="8024503" y="3404566"/>
            <a:ext cx="3529411" cy="2031325"/>
          </a:xfrm>
          <a:prstGeom prst="rect">
            <a:avLst/>
          </a:prstGeom>
        </p:spPr>
        <p:txBody>
          <a:bodyPr wrap="square">
            <a:spAutoFit/>
          </a:bodyPr>
          <a:lstStyle/>
          <a:p>
            <a:r>
              <a:rPr lang="en-US" altLang="zh-CN" dirty="0" smtClean="0"/>
              <a:t>1</a:t>
            </a:r>
            <a:r>
              <a:rPr lang="zh-CN" altLang="en-US" dirty="0" smtClean="0"/>
              <a:t>、每个数据包在</a:t>
            </a:r>
            <a:r>
              <a:rPr lang="en-US" altLang="zh-CN" dirty="0" smtClean="0"/>
              <a:t>LTCAM</a:t>
            </a:r>
            <a:r>
              <a:rPr lang="zh-CN" altLang="en-US" dirty="0" smtClean="0"/>
              <a:t>中最多只能有一条相匹配的路由表项</a:t>
            </a:r>
            <a:endParaRPr lang="en-US" altLang="zh-CN" dirty="0" smtClean="0"/>
          </a:p>
          <a:p>
            <a:endParaRPr lang="en-US" altLang="zh-CN" dirty="0" smtClean="0"/>
          </a:p>
          <a:p>
            <a:r>
              <a:rPr lang="en-US" altLang="zh-CN" dirty="0" smtClean="0"/>
              <a:t>2</a:t>
            </a:r>
            <a:r>
              <a:rPr lang="zh-CN" altLang="en-US" dirty="0" smtClean="0"/>
              <a:t>、若一个数据包在</a:t>
            </a:r>
            <a:r>
              <a:rPr lang="en-US" altLang="zh-CN" dirty="0" smtClean="0"/>
              <a:t>LTCAM</a:t>
            </a:r>
            <a:r>
              <a:rPr lang="zh-CN" altLang="en-US" dirty="0" smtClean="0"/>
              <a:t>中匹配到一条路由表项，那么这必须是该数据包所能匹配到的具有最高优先级的路由表项。</a:t>
            </a:r>
            <a:endParaRPr lang="zh-CN" altLang="en-US" dirty="0"/>
          </a:p>
        </p:txBody>
      </p:sp>
    </p:spTree>
    <p:extLst>
      <p:ext uri="{BB962C8B-B14F-4D97-AF65-F5344CB8AC3E}">
        <p14:creationId xmlns:p14="http://schemas.microsoft.com/office/powerpoint/2010/main" val="11191314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占位符 22"/>
          <p:cNvSpPr>
            <a:spLocks noGrp="1"/>
          </p:cNvSpPr>
          <p:nvPr>
            <p:ph type="body" sz="quarter" idx="10"/>
          </p:nvPr>
        </p:nvSpPr>
        <p:spPr/>
        <p:txBody>
          <a:bodyPr/>
          <a:lstStyle/>
          <a:p>
            <a:r>
              <a:rPr lang="zh-CN" altLang="en-US" dirty="0"/>
              <a:t>寻找前缀不相交路由表项集</a:t>
            </a:r>
          </a:p>
        </p:txBody>
      </p:sp>
      <p:sp>
        <p:nvSpPr>
          <p:cNvPr id="24" name="文本占位符 23"/>
          <p:cNvSpPr>
            <a:spLocks noGrp="1"/>
          </p:cNvSpPr>
          <p:nvPr>
            <p:ph type="body" sz="quarter" idx="11"/>
          </p:nvPr>
        </p:nvSpPr>
        <p:spPr/>
        <p:txBody>
          <a:bodyPr/>
          <a:lstStyle/>
          <a:p>
            <a:r>
              <a:rPr lang="en-US" altLang="zh-CN" dirty="0" smtClean="0"/>
              <a:t>02</a:t>
            </a:r>
            <a:endParaRPr lang="zh-CN" altLang="en-US" dirty="0"/>
          </a:p>
        </p:txBody>
      </p:sp>
      <p:pic>
        <p:nvPicPr>
          <p:cNvPr id="2" name="图片 1"/>
          <p:cNvPicPr>
            <a:picLocks noChangeAspect="1"/>
          </p:cNvPicPr>
          <p:nvPr/>
        </p:nvPicPr>
        <p:blipFill>
          <a:blip r:embed="rId2"/>
          <a:stretch>
            <a:fillRect/>
          </a:stretch>
        </p:blipFill>
        <p:spPr>
          <a:xfrm>
            <a:off x="1024757" y="1324598"/>
            <a:ext cx="6285992" cy="4919751"/>
          </a:xfrm>
          <a:prstGeom prst="rect">
            <a:avLst/>
          </a:prstGeom>
        </p:spPr>
      </p:pic>
      <p:sp>
        <p:nvSpPr>
          <p:cNvPr id="5" name="文本框 4"/>
          <p:cNvSpPr txBox="1"/>
          <p:nvPr/>
        </p:nvSpPr>
        <p:spPr>
          <a:xfrm>
            <a:off x="7571574" y="1674976"/>
            <a:ext cx="3623417" cy="1200329"/>
          </a:xfrm>
          <a:prstGeom prst="rect">
            <a:avLst/>
          </a:prstGeom>
          <a:noFill/>
        </p:spPr>
        <p:txBody>
          <a:bodyPr wrap="square" rtlCol="0">
            <a:spAutoFit/>
          </a:bodyPr>
          <a:lstStyle/>
          <a:p>
            <a:r>
              <a:rPr lang="zh-CN" altLang="en-US" dirty="0" smtClean="0"/>
              <a:t>寻找一个最大的前缀不相交路由表项集放入</a:t>
            </a:r>
            <a:r>
              <a:rPr lang="en-US" altLang="zh-CN" dirty="0" smtClean="0"/>
              <a:t>LCAM</a:t>
            </a:r>
            <a:r>
              <a:rPr lang="zh-CN" altLang="en-US" dirty="0" smtClean="0"/>
              <a:t>。处于计算复杂度考虑，改为寻找一个较大的前缀不相交集。</a:t>
            </a:r>
            <a:endParaRPr lang="zh-CN" altLang="en-US" dirty="0"/>
          </a:p>
        </p:txBody>
      </p:sp>
      <p:sp>
        <p:nvSpPr>
          <p:cNvPr id="6" name="文本框 5"/>
          <p:cNvSpPr txBox="1"/>
          <p:nvPr/>
        </p:nvSpPr>
        <p:spPr>
          <a:xfrm>
            <a:off x="7674123" y="3307222"/>
            <a:ext cx="3520868" cy="1477328"/>
          </a:xfrm>
          <a:prstGeom prst="rect">
            <a:avLst/>
          </a:prstGeom>
          <a:noFill/>
        </p:spPr>
        <p:txBody>
          <a:bodyPr wrap="square" rtlCol="0">
            <a:spAutoFit/>
          </a:bodyPr>
          <a:lstStyle/>
          <a:p>
            <a:r>
              <a:rPr lang="zh-CN" altLang="en-US" dirty="0" smtClean="0"/>
              <a:t>为满足条件</a:t>
            </a:r>
            <a:r>
              <a:rPr lang="en-US" altLang="zh-CN" dirty="0" smtClean="0"/>
              <a:t>1</a:t>
            </a:r>
            <a:r>
              <a:rPr lang="zh-CN" altLang="en-US" dirty="0" smtClean="0"/>
              <a:t>，将</a:t>
            </a:r>
            <a:r>
              <a:rPr lang="en-US" altLang="zh-CN" dirty="0" smtClean="0"/>
              <a:t>R1</a:t>
            </a:r>
            <a:r>
              <a:rPr lang="zh-CN" altLang="en-US" dirty="0" smtClean="0"/>
              <a:t>置于</a:t>
            </a:r>
            <a:r>
              <a:rPr lang="en-US" altLang="zh-CN" dirty="0" smtClean="0"/>
              <a:t>ICAM</a:t>
            </a:r>
            <a:r>
              <a:rPr lang="zh-CN" altLang="en-US" dirty="0" smtClean="0"/>
              <a:t>。（非“叶叶集”）</a:t>
            </a:r>
            <a:endParaRPr lang="en-US" altLang="zh-CN" dirty="0" smtClean="0"/>
          </a:p>
          <a:p>
            <a:r>
              <a:rPr lang="zh-CN" altLang="en-US" dirty="0" smtClean="0"/>
              <a:t>为满足条件</a:t>
            </a:r>
            <a:r>
              <a:rPr lang="en-US" altLang="zh-CN" dirty="0" smtClean="0"/>
              <a:t>2</a:t>
            </a:r>
            <a:r>
              <a:rPr lang="zh-CN" altLang="en-US" dirty="0" smtClean="0"/>
              <a:t>，将</a:t>
            </a:r>
            <a:r>
              <a:rPr lang="en-US" altLang="zh-CN" dirty="0" smtClean="0"/>
              <a:t>R3</a:t>
            </a:r>
            <a:r>
              <a:rPr lang="zh-CN" altLang="en-US" dirty="0" smtClean="0"/>
              <a:t>置于</a:t>
            </a:r>
            <a:r>
              <a:rPr lang="en-US" altLang="zh-CN" dirty="0" smtClean="0"/>
              <a:t>ICAM</a:t>
            </a:r>
            <a:r>
              <a:rPr lang="zh-CN" altLang="en-US" dirty="0" smtClean="0"/>
              <a:t>。（这里假定</a:t>
            </a:r>
            <a:r>
              <a:rPr lang="en-US" altLang="zh-CN" dirty="0" smtClean="0"/>
              <a:t>R3</a:t>
            </a:r>
            <a:r>
              <a:rPr lang="zh-CN" altLang="en-US" dirty="0" smtClean="0"/>
              <a:t>的优先级低于</a:t>
            </a:r>
            <a:r>
              <a:rPr lang="en-US" altLang="zh-CN" dirty="0" smtClean="0"/>
              <a:t>R1</a:t>
            </a:r>
            <a:r>
              <a:rPr lang="zh-CN" altLang="en-US" dirty="0" smtClean="0"/>
              <a:t>）</a:t>
            </a:r>
            <a:endParaRPr lang="en-US" altLang="zh-CN" dirty="0" smtClean="0"/>
          </a:p>
          <a:p>
            <a:r>
              <a:rPr lang="en-US" altLang="zh-CN" dirty="0" smtClean="0"/>
              <a:t>R2</a:t>
            </a:r>
            <a:r>
              <a:rPr lang="zh-CN" altLang="en-US" dirty="0" smtClean="0"/>
              <a:t>置于</a:t>
            </a:r>
            <a:r>
              <a:rPr lang="en-US" altLang="zh-CN" dirty="0" smtClean="0"/>
              <a:t>LCAM</a:t>
            </a:r>
            <a:r>
              <a:rPr lang="zh-CN" altLang="en-US" dirty="0" smtClean="0"/>
              <a:t>。</a:t>
            </a:r>
            <a:endParaRPr lang="en-US" altLang="zh-CN" dirty="0" smtClean="0"/>
          </a:p>
        </p:txBody>
      </p:sp>
    </p:spTree>
    <p:extLst>
      <p:ext uri="{BB962C8B-B14F-4D97-AF65-F5344CB8AC3E}">
        <p14:creationId xmlns:p14="http://schemas.microsoft.com/office/powerpoint/2010/main" val="25076286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888974" y="2976238"/>
            <a:ext cx="10015981" cy="362708"/>
          </a:xfrm>
        </p:spPr>
        <p:txBody>
          <a:bodyPr/>
          <a:lstStyle/>
          <a:p>
            <a:r>
              <a:rPr lang="en-US" altLang="zh-CN" dirty="0" err="1"/>
              <a:t>CoPTUA</a:t>
            </a:r>
            <a:r>
              <a:rPr lang="en-US" altLang="zh-CN" dirty="0"/>
              <a:t>: Consistent Policy Table </a:t>
            </a:r>
            <a:r>
              <a:rPr lang="en-US" altLang="zh-CN" dirty="0" smtClean="0"/>
              <a:t>Update Algorithm </a:t>
            </a:r>
            <a:r>
              <a:rPr lang="en-US" altLang="zh-CN" dirty="0"/>
              <a:t>for TCAM without Locking</a:t>
            </a:r>
            <a:r>
              <a:rPr lang="en-US" altLang="zh-CN" sz="2400" dirty="0"/>
              <a:t> </a:t>
            </a:r>
            <a:br>
              <a:rPr lang="en-US" altLang="zh-CN" sz="2400" dirty="0"/>
            </a:br>
            <a:endParaRPr kumimoji="1" lang="zh-CN" altLang="en-US" sz="2400" dirty="0"/>
          </a:p>
        </p:txBody>
      </p:sp>
      <p:sp>
        <p:nvSpPr>
          <p:cNvPr id="3" name="文本占位符 2"/>
          <p:cNvSpPr>
            <a:spLocks noGrp="1"/>
          </p:cNvSpPr>
          <p:nvPr>
            <p:ph type="body" sz="quarter" idx="11"/>
          </p:nvPr>
        </p:nvSpPr>
        <p:spPr/>
        <p:txBody>
          <a:bodyPr/>
          <a:lstStyle/>
          <a:p>
            <a:r>
              <a:rPr kumimoji="1" lang="en-US" altLang="zh-CN" dirty="0" smtClean="0"/>
              <a:t>07</a:t>
            </a:r>
            <a:endParaRPr kumimoji="1" lang="zh-CN" altLang="en-US" dirty="0"/>
          </a:p>
        </p:txBody>
      </p:sp>
    </p:spTree>
    <p:extLst>
      <p:ext uri="{BB962C8B-B14F-4D97-AF65-F5344CB8AC3E}">
        <p14:creationId xmlns:p14="http://schemas.microsoft.com/office/powerpoint/2010/main" val="237220579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86691" y="144228"/>
            <a:ext cx="6394219" cy="362708"/>
          </a:xfrm>
        </p:spPr>
        <p:txBody>
          <a:bodyPr/>
          <a:lstStyle/>
          <a:p>
            <a:r>
              <a:rPr kumimoji="1" lang="en-US" altLang="zh-CN" dirty="0"/>
              <a:t>Introduction&amp; TCAM COPROCESSOR </a:t>
            </a: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01</a:t>
            </a:r>
            <a:endParaRPr kumimoji="1" lang="zh-CN" altLang="en-US" dirty="0"/>
          </a:p>
        </p:txBody>
      </p:sp>
      <p:grpSp>
        <p:nvGrpSpPr>
          <p:cNvPr id="7" name="组 6"/>
          <p:cNvGrpSpPr/>
          <p:nvPr/>
        </p:nvGrpSpPr>
        <p:grpSpPr>
          <a:xfrm>
            <a:off x="6400801" y="2080831"/>
            <a:ext cx="462708" cy="462706"/>
            <a:chOff x="5905041" y="2016087"/>
            <a:chExt cx="2060154" cy="2060154"/>
          </a:xfrm>
        </p:grpSpPr>
        <p:sp>
          <p:nvSpPr>
            <p:cNvPr id="5" name="同心圆 4"/>
            <p:cNvSpPr/>
            <p:nvPr/>
          </p:nvSpPr>
          <p:spPr>
            <a:xfrm>
              <a:off x="5905041" y="2016087"/>
              <a:ext cx="2060154" cy="2060154"/>
            </a:xfrm>
            <a:prstGeom prst="donut">
              <a:avLst>
                <a:gd name="adj" fmla="val 4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 name="L 形 5"/>
            <p:cNvSpPr/>
            <p:nvPr/>
          </p:nvSpPr>
          <p:spPr>
            <a:xfrm rot="18900000">
              <a:off x="6318173" y="2553833"/>
              <a:ext cx="1233889" cy="661011"/>
            </a:xfrm>
            <a:prstGeom prst="corner">
              <a:avLst>
                <a:gd name="adj1" fmla="val 16222"/>
                <a:gd name="adj2" fmla="val 149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sp>
        <p:nvSpPr>
          <p:cNvPr id="8" name="文本框 8"/>
          <p:cNvSpPr txBox="1"/>
          <p:nvPr/>
        </p:nvSpPr>
        <p:spPr>
          <a:xfrm>
            <a:off x="7149438" y="1905918"/>
            <a:ext cx="4253019" cy="9233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smtClean="0"/>
              <a:t>PF</a:t>
            </a:r>
            <a:r>
              <a:rPr lang="zh-CN" altLang="en-US" dirty="0"/>
              <a:t>表规则排列在有序列表中，使得较高优先级的规则被放置在较低的存储器地址中。</a:t>
            </a:r>
            <a:endParaRPr lang="en-US" altLang="zh-CN" sz="1600" dirty="0"/>
          </a:p>
        </p:txBody>
      </p:sp>
      <p:grpSp>
        <p:nvGrpSpPr>
          <p:cNvPr id="11" name="组 10"/>
          <p:cNvGrpSpPr/>
          <p:nvPr/>
        </p:nvGrpSpPr>
        <p:grpSpPr>
          <a:xfrm>
            <a:off x="6400801" y="3388941"/>
            <a:ext cx="462708" cy="462706"/>
            <a:chOff x="5905041" y="2016087"/>
            <a:chExt cx="2060154" cy="2060154"/>
          </a:xfrm>
        </p:grpSpPr>
        <p:sp>
          <p:nvSpPr>
            <p:cNvPr id="13" name="同心圆 12"/>
            <p:cNvSpPr/>
            <p:nvPr/>
          </p:nvSpPr>
          <p:spPr>
            <a:xfrm>
              <a:off x="5905041" y="2016087"/>
              <a:ext cx="2060154" cy="2060154"/>
            </a:xfrm>
            <a:prstGeom prst="donut">
              <a:avLst>
                <a:gd name="adj" fmla="val 4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4" name="L 形 13"/>
            <p:cNvSpPr/>
            <p:nvPr/>
          </p:nvSpPr>
          <p:spPr>
            <a:xfrm rot="18900000">
              <a:off x="6318173" y="2553833"/>
              <a:ext cx="1233889" cy="661011"/>
            </a:xfrm>
            <a:prstGeom prst="corner">
              <a:avLst>
                <a:gd name="adj1" fmla="val 16222"/>
                <a:gd name="adj2" fmla="val 149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sp>
        <p:nvSpPr>
          <p:cNvPr id="12" name="文本框 8"/>
          <p:cNvSpPr txBox="1"/>
          <p:nvPr/>
        </p:nvSpPr>
        <p:spPr>
          <a:xfrm>
            <a:off x="7149438" y="3214028"/>
            <a:ext cx="4253019" cy="7325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a:t>使用锁定操作，搜索可以保持一致。但</a:t>
            </a:r>
            <a:r>
              <a:rPr lang="zh-CN" altLang="en-US" sz="1600" dirty="0" smtClean="0"/>
              <a:t>它会中断查找进程，影响数据处理性</a:t>
            </a:r>
            <a:r>
              <a:rPr lang="zh-CN" altLang="en-US" sz="1600" dirty="0"/>
              <a:t>能。</a:t>
            </a:r>
          </a:p>
        </p:txBody>
      </p:sp>
      <p:grpSp>
        <p:nvGrpSpPr>
          <p:cNvPr id="16" name="组 15"/>
          <p:cNvGrpSpPr/>
          <p:nvPr/>
        </p:nvGrpSpPr>
        <p:grpSpPr>
          <a:xfrm>
            <a:off x="6400801" y="4697050"/>
            <a:ext cx="462708" cy="462706"/>
            <a:chOff x="5905041" y="2016087"/>
            <a:chExt cx="2060154" cy="2060154"/>
          </a:xfrm>
        </p:grpSpPr>
        <p:sp>
          <p:nvSpPr>
            <p:cNvPr id="18" name="同心圆 17"/>
            <p:cNvSpPr/>
            <p:nvPr/>
          </p:nvSpPr>
          <p:spPr>
            <a:xfrm>
              <a:off x="5905041" y="2016087"/>
              <a:ext cx="2060154" cy="2060154"/>
            </a:xfrm>
            <a:prstGeom prst="donut">
              <a:avLst>
                <a:gd name="adj" fmla="val 4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9" name="L 形 18"/>
            <p:cNvSpPr/>
            <p:nvPr/>
          </p:nvSpPr>
          <p:spPr>
            <a:xfrm rot="18900000">
              <a:off x="6318173" y="2553833"/>
              <a:ext cx="1233889" cy="661011"/>
            </a:xfrm>
            <a:prstGeom prst="corner">
              <a:avLst>
                <a:gd name="adj1" fmla="val 16222"/>
                <a:gd name="adj2" fmla="val 149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sp>
        <p:nvSpPr>
          <p:cNvPr id="17" name="文本框 8"/>
          <p:cNvSpPr txBox="1"/>
          <p:nvPr/>
        </p:nvSpPr>
        <p:spPr>
          <a:xfrm>
            <a:off x="7149437" y="4603775"/>
            <a:ext cx="4253019" cy="7325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smtClean="0"/>
              <a:t>上锁过程，在</a:t>
            </a:r>
            <a:r>
              <a:rPr lang="zh-CN" altLang="en-US" sz="1600" dirty="0"/>
              <a:t>每个更新时间内</a:t>
            </a:r>
            <a:r>
              <a:rPr lang="zh-CN" altLang="en-US" sz="1600" dirty="0" smtClean="0"/>
              <a:t>，丢失的数据包的数量可达</a:t>
            </a:r>
            <a:r>
              <a:rPr lang="en-US" altLang="zh-CN" sz="1600" dirty="0" smtClean="0"/>
              <a:t>1900</a:t>
            </a:r>
            <a:r>
              <a:rPr lang="zh-CN" altLang="en-US" sz="1600" dirty="0" smtClean="0"/>
              <a:t>个！</a:t>
            </a:r>
            <a:endParaRPr lang="zh-CN" altLang="en-US" sz="1600" dirty="0">
              <a:solidFill>
                <a:srgbClr val="000000"/>
              </a:solidFill>
              <a:latin typeface="+mn-ea"/>
            </a:endParaRPr>
          </a:p>
        </p:txBody>
      </p:sp>
      <p:pic>
        <p:nvPicPr>
          <p:cNvPr id="4" name="图片 3"/>
          <p:cNvPicPr>
            <a:picLocks noChangeAspect="1"/>
          </p:cNvPicPr>
          <p:nvPr/>
        </p:nvPicPr>
        <p:blipFill>
          <a:blip r:embed="rId2"/>
          <a:stretch>
            <a:fillRect/>
          </a:stretch>
        </p:blipFill>
        <p:spPr>
          <a:xfrm>
            <a:off x="524303" y="1872134"/>
            <a:ext cx="5083218" cy="3724570"/>
          </a:xfrm>
          <a:prstGeom prst="rect">
            <a:avLst/>
          </a:prstGeom>
        </p:spPr>
      </p:pic>
      <p:sp>
        <p:nvSpPr>
          <p:cNvPr id="20" name="矩形 19"/>
          <p:cNvSpPr/>
          <p:nvPr/>
        </p:nvSpPr>
        <p:spPr>
          <a:xfrm>
            <a:off x="723029" y="5795776"/>
            <a:ext cx="9768984" cy="646331"/>
          </a:xfrm>
          <a:prstGeom prst="rect">
            <a:avLst/>
          </a:prstGeom>
        </p:spPr>
        <p:txBody>
          <a:bodyPr wrap="square">
            <a:spAutoFit/>
          </a:bodyPr>
          <a:lstStyle/>
          <a:p>
            <a:r>
              <a:rPr lang="en-US" altLang="zh-CN" b="1" dirty="0">
                <a:solidFill>
                  <a:srgbClr val="FF0000"/>
                </a:solidFill>
              </a:rPr>
              <a:t>Consistent Policy Table </a:t>
            </a:r>
            <a:r>
              <a:rPr lang="en-US" altLang="zh-CN" b="1" dirty="0" smtClean="0">
                <a:solidFill>
                  <a:srgbClr val="FF0000"/>
                </a:solidFill>
              </a:rPr>
              <a:t>Update</a:t>
            </a:r>
            <a:r>
              <a:rPr lang="zh-CN" altLang="en-US" b="1" dirty="0" smtClean="0">
                <a:solidFill>
                  <a:srgbClr val="FF0000"/>
                </a:solidFill>
              </a:rPr>
              <a:t> </a:t>
            </a:r>
            <a:r>
              <a:rPr lang="en-US" altLang="zh-CN" b="1" dirty="0" smtClean="0">
                <a:solidFill>
                  <a:srgbClr val="FF0000"/>
                </a:solidFill>
              </a:rPr>
              <a:t>Algorithm </a:t>
            </a:r>
            <a:r>
              <a:rPr lang="en-US" altLang="zh-CN" b="1" dirty="0">
                <a:solidFill>
                  <a:srgbClr val="FF0000"/>
                </a:solidFill>
              </a:rPr>
              <a:t>(</a:t>
            </a:r>
            <a:r>
              <a:rPr lang="en-US" altLang="zh-CN" b="1" dirty="0" err="1">
                <a:solidFill>
                  <a:srgbClr val="FF0000"/>
                </a:solidFill>
              </a:rPr>
              <a:t>CoPTUA</a:t>
            </a:r>
            <a:r>
              <a:rPr lang="en-US" altLang="zh-CN" b="1" dirty="0" smtClean="0">
                <a:solidFill>
                  <a:srgbClr val="FF0000"/>
                </a:solidFill>
              </a:rPr>
              <a:t>)</a:t>
            </a:r>
            <a:r>
              <a:rPr lang="zh-CN" altLang="en-US" b="1" dirty="0" smtClean="0">
                <a:solidFill>
                  <a:srgbClr val="FF0000"/>
                </a:solidFill>
              </a:rPr>
              <a:t> 无需</a:t>
            </a:r>
            <a:r>
              <a:rPr lang="en-US" altLang="zh-CN" b="1" dirty="0">
                <a:solidFill>
                  <a:srgbClr val="FF0000"/>
                </a:solidFill>
              </a:rPr>
              <a:t>TCAM PF</a:t>
            </a:r>
            <a:r>
              <a:rPr lang="zh-CN" altLang="en-US" b="1" dirty="0">
                <a:solidFill>
                  <a:srgbClr val="FF0000"/>
                </a:solidFill>
              </a:rPr>
              <a:t>表锁定，同时确保规则匹配的</a:t>
            </a:r>
            <a:r>
              <a:rPr lang="zh-CN" altLang="en-US" b="1" dirty="0" smtClean="0">
                <a:solidFill>
                  <a:srgbClr val="FF0000"/>
                </a:solidFill>
              </a:rPr>
              <a:t>正确性</a:t>
            </a:r>
            <a:r>
              <a:rPr lang="en-US" altLang="zh-CN" b="1" dirty="0" smtClean="0">
                <a:solidFill>
                  <a:srgbClr val="FF0000"/>
                </a:solidFill>
              </a:rPr>
              <a:t>!!</a:t>
            </a:r>
            <a:endParaRPr lang="zh-CN" altLang="en-US" b="1" dirty="0">
              <a:solidFill>
                <a:srgbClr val="FF0000"/>
              </a:solidFill>
            </a:endParaRPr>
          </a:p>
        </p:txBody>
      </p:sp>
    </p:spTree>
    <p:extLst>
      <p:ext uri="{BB962C8B-B14F-4D97-AF65-F5344CB8AC3E}">
        <p14:creationId xmlns:p14="http://schemas.microsoft.com/office/powerpoint/2010/main" val="4053816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014721" y="144228"/>
            <a:ext cx="7857816" cy="421589"/>
          </a:xfrm>
        </p:spPr>
        <p:txBody>
          <a:bodyPr/>
          <a:lstStyle/>
          <a:p>
            <a:r>
              <a:rPr kumimoji="1" lang="en-US" altLang="zh-CN" dirty="0"/>
              <a:t>COMPLEXITY OF OTCAM POLICY TABLE UPDATE </a:t>
            </a:r>
            <a:r>
              <a:rPr lang="en-US" altLang="zh-CN" dirty="0"/>
              <a:t/>
            </a:r>
            <a:br>
              <a:rPr lang="en-US" altLang="zh-CN" dirty="0"/>
            </a:b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02</a:t>
            </a:r>
            <a:endParaRPr kumimoji="1" lang="zh-CN" altLang="en-US" dirty="0"/>
          </a:p>
        </p:txBody>
      </p:sp>
      <p:sp>
        <p:nvSpPr>
          <p:cNvPr id="6" name="矩形 5"/>
          <p:cNvSpPr/>
          <p:nvPr/>
        </p:nvSpPr>
        <p:spPr>
          <a:xfrm>
            <a:off x="161913" y="917995"/>
            <a:ext cx="6096000" cy="369332"/>
          </a:xfrm>
          <a:prstGeom prst="rect">
            <a:avLst/>
          </a:prstGeom>
        </p:spPr>
        <p:txBody>
          <a:bodyPr>
            <a:spAutoFit/>
          </a:bodyPr>
          <a:lstStyle/>
          <a:p>
            <a:r>
              <a:rPr lang="en-US" altLang="zh-CN" b="1" dirty="0"/>
              <a:t> </a:t>
            </a:r>
            <a:r>
              <a:rPr lang="en-US" altLang="zh-CN" b="1" dirty="0" smtClean="0"/>
              <a:t>Some </a:t>
            </a:r>
            <a:r>
              <a:rPr lang="en-US" altLang="zh-CN" b="1" dirty="0"/>
              <a:t>useful concepts </a:t>
            </a:r>
            <a:r>
              <a:rPr lang="en-US" altLang="zh-CN" b="1" dirty="0" smtClean="0"/>
              <a:t>and mathematical notations:</a:t>
            </a:r>
            <a:endParaRPr lang="zh-CN" altLang="en-US" b="1" dirty="0"/>
          </a:p>
        </p:txBody>
      </p:sp>
      <p:sp>
        <p:nvSpPr>
          <p:cNvPr id="7" name="矩形 6"/>
          <p:cNvSpPr/>
          <p:nvPr/>
        </p:nvSpPr>
        <p:spPr>
          <a:xfrm>
            <a:off x="789524" y="1802547"/>
            <a:ext cx="5468389" cy="5355312"/>
          </a:xfrm>
          <a:prstGeom prst="rect">
            <a:avLst/>
          </a:prstGeom>
        </p:spPr>
        <p:txBody>
          <a:bodyPr wrap="square">
            <a:spAutoFit/>
          </a:bodyPr>
          <a:lstStyle/>
          <a:p>
            <a:endParaRPr lang="en-US" altLang="zh-CN" dirty="0" smtClean="0"/>
          </a:p>
          <a:p>
            <a:pPr marL="285750" indent="-285750">
              <a:buFont typeface="Wingdings" charset="2"/>
              <a:buChar char="l"/>
            </a:pPr>
            <a:r>
              <a:rPr lang="en-US" altLang="zh-CN" dirty="0"/>
              <a:t>Connected rules: </a:t>
            </a:r>
            <a:endParaRPr lang="en-US" altLang="zh-CN" dirty="0" smtClean="0"/>
          </a:p>
          <a:p>
            <a:r>
              <a:rPr lang="zh-CN" altLang="en-US" dirty="0" smtClean="0"/>
              <a:t>     </a:t>
            </a:r>
            <a:r>
              <a:rPr lang="en-US" altLang="zh-CN" dirty="0" err="1" smtClean="0"/>
              <a:t>Eg</a:t>
            </a:r>
            <a:r>
              <a:rPr lang="en-US" altLang="zh-CN" dirty="0" smtClean="0"/>
              <a:t>:</a:t>
            </a:r>
            <a:r>
              <a:rPr lang="zh-CN" altLang="en-US" dirty="0" smtClean="0"/>
              <a:t> </a:t>
            </a:r>
            <a:r>
              <a:rPr lang="en-US" altLang="zh-CN" dirty="0" smtClean="0"/>
              <a:t>A&amp;C&amp;D</a:t>
            </a:r>
            <a:r>
              <a:rPr lang="zh-CN" altLang="en-US" dirty="0" smtClean="0"/>
              <a:t> </a:t>
            </a:r>
            <a:r>
              <a:rPr lang="en-US" altLang="zh-CN" dirty="0" smtClean="0"/>
              <a:t>,</a:t>
            </a:r>
            <a:r>
              <a:rPr lang="zh-CN" altLang="en-US" dirty="0" smtClean="0"/>
              <a:t> </a:t>
            </a:r>
            <a:r>
              <a:rPr lang="en-US" altLang="zh-CN" dirty="0" smtClean="0"/>
              <a:t>B&amp;C&amp;E</a:t>
            </a:r>
          </a:p>
          <a:p>
            <a:endParaRPr lang="en-US" altLang="zh-CN" dirty="0" smtClean="0"/>
          </a:p>
          <a:p>
            <a:pPr marL="285750" indent="-285750">
              <a:buFont typeface="Wingdings" charset="2"/>
              <a:buChar char="l"/>
            </a:pPr>
            <a:r>
              <a:rPr lang="en-US" altLang="zh-CN" dirty="0"/>
              <a:t>Connected Rule Graph (CRG</a:t>
            </a:r>
            <a:r>
              <a:rPr lang="en-US" altLang="zh-CN" dirty="0" smtClean="0"/>
              <a:t>):</a:t>
            </a:r>
          </a:p>
          <a:p>
            <a:pPr marL="285750" indent="-285750">
              <a:buFont typeface="Wingdings" charset="2"/>
              <a:buChar char="l"/>
            </a:pPr>
            <a:endParaRPr lang="en-US" altLang="zh-CN" dirty="0" smtClean="0"/>
          </a:p>
          <a:p>
            <a:pPr marL="285750" indent="-285750">
              <a:buFont typeface="Wingdings" charset="2"/>
              <a:buChar char="l"/>
            </a:pPr>
            <a:r>
              <a:rPr lang="en-US" altLang="zh-CN" dirty="0"/>
              <a:t>Source (sink) leaf </a:t>
            </a:r>
            <a:r>
              <a:rPr lang="en-US" altLang="zh-CN" dirty="0" smtClean="0"/>
              <a:t>rule:</a:t>
            </a:r>
          </a:p>
          <a:p>
            <a:r>
              <a:rPr lang="zh-CN" altLang="en-US" dirty="0"/>
              <a:t> </a:t>
            </a:r>
            <a:r>
              <a:rPr lang="zh-CN" altLang="en-US" dirty="0" smtClean="0"/>
              <a:t>    </a:t>
            </a:r>
            <a:r>
              <a:rPr lang="en-US" altLang="zh-CN" dirty="0" err="1" smtClean="0"/>
              <a:t>Eg</a:t>
            </a:r>
            <a:r>
              <a:rPr lang="zh-CN" altLang="en-US" dirty="0" smtClean="0"/>
              <a:t> </a:t>
            </a:r>
            <a:r>
              <a:rPr lang="en-US" altLang="zh-CN" dirty="0" smtClean="0"/>
              <a:t>:</a:t>
            </a:r>
            <a:r>
              <a:rPr lang="zh-CN" altLang="en-US" dirty="0" smtClean="0"/>
              <a:t> </a:t>
            </a:r>
            <a:r>
              <a:rPr lang="en-US" altLang="zh-CN" dirty="0" smtClean="0"/>
              <a:t>source</a:t>
            </a:r>
            <a:r>
              <a:rPr lang="zh-CN" altLang="en-US" dirty="0" smtClean="0"/>
              <a:t> </a:t>
            </a:r>
            <a:r>
              <a:rPr lang="en-US" altLang="zh-CN" dirty="0" smtClean="0"/>
              <a:t>A</a:t>
            </a:r>
            <a:r>
              <a:rPr lang="zh-CN" altLang="en-US" dirty="0" smtClean="0"/>
              <a:t> </a:t>
            </a:r>
            <a:r>
              <a:rPr lang="zh-CN" altLang="en-US" dirty="0"/>
              <a:t>、</a:t>
            </a:r>
            <a:r>
              <a:rPr lang="en-US" altLang="zh-CN" dirty="0" smtClean="0"/>
              <a:t>B</a:t>
            </a:r>
          </a:p>
          <a:p>
            <a:r>
              <a:rPr lang="zh-CN" altLang="en-US" dirty="0" smtClean="0"/>
              <a:t>     </a:t>
            </a:r>
            <a:r>
              <a:rPr lang="en-US" altLang="zh-CN" dirty="0" err="1" smtClean="0"/>
              <a:t>Eg</a:t>
            </a:r>
            <a:r>
              <a:rPr lang="zh-CN" altLang="en-US" dirty="0" smtClean="0"/>
              <a:t> </a:t>
            </a:r>
            <a:r>
              <a:rPr lang="en-US" altLang="zh-CN" dirty="0"/>
              <a:t>:</a:t>
            </a:r>
            <a:r>
              <a:rPr lang="zh-CN" altLang="en-US" dirty="0"/>
              <a:t> </a:t>
            </a:r>
            <a:r>
              <a:rPr lang="en-US" altLang="zh-CN" dirty="0" smtClean="0"/>
              <a:t>sink</a:t>
            </a:r>
            <a:r>
              <a:rPr lang="zh-CN" altLang="en-US" dirty="0" smtClean="0"/>
              <a:t>  </a:t>
            </a:r>
            <a:r>
              <a:rPr lang="en-US" altLang="zh-CN" dirty="0" smtClean="0"/>
              <a:t>D</a:t>
            </a:r>
            <a:r>
              <a:rPr lang="zh-CN" altLang="en-US" dirty="0" smtClean="0"/>
              <a:t> 、</a:t>
            </a:r>
            <a:r>
              <a:rPr lang="en-US" altLang="zh-CN" dirty="0" smtClean="0"/>
              <a:t>E</a:t>
            </a:r>
            <a:r>
              <a:rPr lang="zh-CN" altLang="en-US" dirty="0" smtClean="0"/>
              <a:t>      </a:t>
            </a:r>
            <a:endParaRPr lang="en-US" altLang="zh-CN" dirty="0" smtClean="0"/>
          </a:p>
          <a:p>
            <a:endParaRPr lang="en-US" altLang="zh-CN" dirty="0" smtClean="0"/>
          </a:p>
          <a:p>
            <a:pPr marL="285750" indent="-285750">
              <a:buFont typeface="Wingdings" charset="2"/>
              <a:buChar char="l"/>
            </a:pPr>
            <a:r>
              <a:rPr lang="en-US" altLang="zh-CN" dirty="0"/>
              <a:t>Multiple Match Group(MMG): </a:t>
            </a:r>
            <a:endParaRPr lang="en-US" altLang="zh-CN" dirty="0" smtClean="0"/>
          </a:p>
          <a:p>
            <a:r>
              <a:rPr lang="zh-CN" altLang="en-US" dirty="0" smtClean="0"/>
              <a:t>     </a:t>
            </a:r>
            <a:r>
              <a:rPr lang="en-US" altLang="zh-CN" dirty="0" smtClean="0"/>
              <a:t>any </a:t>
            </a:r>
            <a:r>
              <a:rPr lang="en-US" altLang="zh-CN" dirty="0"/>
              <a:t>source leaf rule to </a:t>
            </a:r>
            <a:r>
              <a:rPr lang="en-US" altLang="zh-CN" dirty="0" smtClean="0"/>
              <a:t>any</a:t>
            </a:r>
            <a:r>
              <a:rPr lang="zh-CN" altLang="en-US" dirty="0" smtClean="0"/>
              <a:t> </a:t>
            </a:r>
            <a:r>
              <a:rPr lang="en-US" altLang="zh-CN" dirty="0" smtClean="0"/>
              <a:t>sink </a:t>
            </a:r>
            <a:r>
              <a:rPr lang="en-US" altLang="zh-CN" dirty="0"/>
              <a:t>leaf </a:t>
            </a:r>
            <a:r>
              <a:rPr lang="en-US" altLang="zh-CN" dirty="0" smtClean="0"/>
              <a:t>rule</a:t>
            </a:r>
          </a:p>
          <a:p>
            <a:r>
              <a:rPr lang="en-US" altLang="zh-CN" dirty="0" smtClean="0"/>
              <a:t> </a:t>
            </a:r>
          </a:p>
          <a:p>
            <a:pPr marL="285750" indent="-285750">
              <a:buFont typeface="Wingdings" charset="2"/>
              <a:buChar char="l"/>
            </a:pPr>
            <a:r>
              <a:rPr lang="en-US" altLang="zh-CN" dirty="0"/>
              <a:t>Independent rules</a:t>
            </a:r>
            <a:r>
              <a:rPr lang="en-US" altLang="zh-CN" dirty="0" smtClean="0"/>
              <a:t>:</a:t>
            </a:r>
          </a:p>
          <a:p>
            <a:r>
              <a:rPr lang="zh-CN" altLang="en-US" dirty="0"/>
              <a:t> </a:t>
            </a:r>
            <a:r>
              <a:rPr lang="zh-CN" altLang="en-US" dirty="0" smtClean="0"/>
              <a:t>    </a:t>
            </a:r>
            <a:r>
              <a:rPr lang="en-US" altLang="zh-CN" dirty="0" err="1" smtClean="0"/>
              <a:t>Eg</a:t>
            </a:r>
            <a:r>
              <a:rPr lang="zh-CN" altLang="en-US" dirty="0" smtClean="0"/>
              <a:t>： </a:t>
            </a:r>
            <a:r>
              <a:rPr lang="en-US" altLang="zh-CN" dirty="0" smtClean="0"/>
              <a:t>A&amp;B</a:t>
            </a:r>
            <a:r>
              <a:rPr lang="zh-CN" altLang="en-US" dirty="0" smtClean="0"/>
              <a:t> ，</a:t>
            </a:r>
            <a:r>
              <a:rPr lang="en-US" altLang="zh-CN" dirty="0" smtClean="0"/>
              <a:t>D&amp;E</a:t>
            </a:r>
            <a:r>
              <a:rPr lang="en-US" altLang="zh-CN" dirty="0"/>
              <a:t/>
            </a:r>
            <a:br>
              <a:rPr lang="en-US" altLang="zh-CN" dirty="0"/>
            </a:br>
            <a:r>
              <a:rPr lang="en-US" altLang="zh-CN" dirty="0" smtClean="0"/>
              <a:t> </a:t>
            </a:r>
            <a:r>
              <a:rPr lang="en-US" altLang="zh-CN" dirty="0"/>
              <a:t/>
            </a:r>
            <a:br>
              <a:rPr lang="en-US" altLang="zh-CN" dirty="0"/>
            </a:br>
            <a:r>
              <a:rPr lang="en-US" altLang="zh-CN" dirty="0"/>
              <a:t> </a:t>
            </a:r>
            <a:br>
              <a:rPr lang="en-US" altLang="zh-CN" dirty="0"/>
            </a:br>
            <a:endParaRPr lang="en-US" altLang="zh-CN" dirty="0" smtClean="0"/>
          </a:p>
          <a:p>
            <a:pPr marL="285750" indent="-285750">
              <a:buFont typeface="Arial" panose="020B0604020202020204" pitchFamily="34" charset="0"/>
              <a:buChar char="•"/>
            </a:pPr>
            <a:endParaRPr lang="zh-CN" altLang="en-US" dirty="0"/>
          </a:p>
        </p:txBody>
      </p:sp>
      <p:pic>
        <p:nvPicPr>
          <p:cNvPr id="10" name="图片 9"/>
          <p:cNvPicPr>
            <a:picLocks noChangeAspect="1"/>
          </p:cNvPicPr>
          <p:nvPr/>
        </p:nvPicPr>
        <p:blipFill>
          <a:blip r:embed="rId2"/>
          <a:stretch>
            <a:fillRect/>
          </a:stretch>
        </p:blipFill>
        <p:spPr>
          <a:xfrm>
            <a:off x="6430492" y="2218750"/>
            <a:ext cx="5199143" cy="3034082"/>
          </a:xfrm>
          <a:prstGeom prst="rect">
            <a:avLst/>
          </a:prstGeom>
        </p:spPr>
      </p:pic>
    </p:spTree>
    <p:extLst>
      <p:ext uri="{BB962C8B-B14F-4D97-AF65-F5344CB8AC3E}">
        <p14:creationId xmlns:p14="http://schemas.microsoft.com/office/powerpoint/2010/main" val="1799713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014721" y="144228"/>
            <a:ext cx="7857816" cy="421589"/>
          </a:xfrm>
        </p:spPr>
        <p:txBody>
          <a:bodyPr/>
          <a:lstStyle/>
          <a:p>
            <a:r>
              <a:rPr kumimoji="1" lang="en-US" altLang="zh-CN" dirty="0"/>
              <a:t>COMPLEXITY OF OTCAM POLICY TABLE UPDATE </a:t>
            </a:r>
            <a:r>
              <a:rPr lang="en-US" altLang="zh-CN" dirty="0"/>
              <a:t/>
            </a:r>
            <a:br>
              <a:rPr lang="en-US" altLang="zh-CN" dirty="0"/>
            </a:b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03</a:t>
            </a:r>
            <a:endParaRPr kumimoji="1" lang="zh-CN" altLang="en-US" dirty="0"/>
          </a:p>
        </p:txBody>
      </p:sp>
      <p:pic>
        <p:nvPicPr>
          <p:cNvPr id="5" name="图片 4"/>
          <p:cNvPicPr>
            <a:picLocks noChangeAspect="1"/>
          </p:cNvPicPr>
          <p:nvPr/>
        </p:nvPicPr>
        <p:blipFill>
          <a:blip r:embed="rId3"/>
          <a:stretch>
            <a:fillRect/>
          </a:stretch>
        </p:blipFill>
        <p:spPr>
          <a:xfrm>
            <a:off x="3319219" y="1370707"/>
            <a:ext cx="4879852" cy="4694901"/>
          </a:xfrm>
          <a:prstGeom prst="rect">
            <a:avLst/>
          </a:prstGeom>
        </p:spPr>
      </p:pic>
      <p:sp>
        <p:nvSpPr>
          <p:cNvPr id="4" name="矩形 3"/>
          <p:cNvSpPr/>
          <p:nvPr/>
        </p:nvSpPr>
        <p:spPr>
          <a:xfrm>
            <a:off x="524302" y="1001375"/>
            <a:ext cx="9396938" cy="369332"/>
          </a:xfrm>
          <a:prstGeom prst="rect">
            <a:avLst/>
          </a:prstGeom>
        </p:spPr>
        <p:txBody>
          <a:bodyPr wrap="square">
            <a:spAutoFit/>
          </a:bodyPr>
          <a:lstStyle/>
          <a:p>
            <a:r>
              <a:rPr lang="zh-CN" altLang="en-US" b="1" dirty="0"/>
              <a:t>adding a new rule can cause two MMGs to </a:t>
            </a:r>
            <a:r>
              <a:rPr lang="zh-CN" altLang="en-US" b="1" dirty="0" smtClean="0">
                <a:solidFill>
                  <a:srgbClr val="FF0000"/>
                </a:solidFill>
              </a:rPr>
              <a:t>be merged into </a:t>
            </a:r>
            <a:r>
              <a:rPr lang="zh-CN" altLang="en-US" b="1" dirty="0" smtClean="0"/>
              <a:t>one </a:t>
            </a:r>
            <a:r>
              <a:rPr lang="zh-CN" altLang="en-US" b="1" dirty="0"/>
              <a:t>larger </a:t>
            </a:r>
            <a:r>
              <a:rPr lang="zh-CN" altLang="en-US" b="1" dirty="0" smtClean="0"/>
              <a:t>MMG</a:t>
            </a:r>
            <a:r>
              <a:rPr lang="en-US" altLang="zh-CN" b="1" dirty="0" smtClean="0"/>
              <a:t>.</a:t>
            </a:r>
            <a:endParaRPr lang="zh-CN" altLang="en-US" b="1" dirty="0"/>
          </a:p>
        </p:txBody>
      </p:sp>
      <p:sp>
        <p:nvSpPr>
          <p:cNvPr id="6" name="矩形 5"/>
          <p:cNvSpPr/>
          <p:nvPr/>
        </p:nvSpPr>
        <p:spPr>
          <a:xfrm>
            <a:off x="690327" y="6250274"/>
            <a:ext cx="11160777" cy="369332"/>
          </a:xfrm>
          <a:prstGeom prst="rect">
            <a:avLst/>
          </a:prstGeom>
        </p:spPr>
        <p:txBody>
          <a:bodyPr wrap="square">
            <a:spAutoFit/>
          </a:bodyPr>
          <a:lstStyle/>
          <a:p>
            <a:r>
              <a:rPr lang="zh-CN" altLang="en-US" b="1" dirty="0" smtClean="0"/>
              <a:t>从这个例子我们可以看出，在表中间放置空的</a:t>
            </a:r>
            <a:r>
              <a:rPr lang="en-US" altLang="zh-CN" b="1" dirty="0" smtClean="0"/>
              <a:t>empty slot </a:t>
            </a:r>
            <a:r>
              <a:rPr lang="zh-CN" altLang="en-US" b="1" dirty="0" smtClean="0"/>
              <a:t>在最坏的情况下并不能减少移动的数量。</a:t>
            </a:r>
            <a:endParaRPr lang="zh-CN" altLang="en-US" b="1" dirty="0"/>
          </a:p>
        </p:txBody>
      </p:sp>
    </p:spTree>
    <p:extLst>
      <p:ext uri="{BB962C8B-B14F-4D97-AF65-F5344CB8AC3E}">
        <p14:creationId xmlns:p14="http://schemas.microsoft.com/office/powerpoint/2010/main" val="2894892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86691" y="144228"/>
            <a:ext cx="10183763" cy="362708"/>
          </a:xfrm>
        </p:spPr>
        <p:txBody>
          <a:bodyPr/>
          <a:lstStyle/>
          <a:p>
            <a:r>
              <a:rPr kumimoji="1" lang="en-US" altLang="zh-CN" dirty="0" smtClean="0"/>
              <a:t>PROPOSED SOLUTION FOR TCAM </a:t>
            </a:r>
            <a:r>
              <a:rPr kumimoji="1" lang="en-US" altLang="zh-CN" dirty="0"/>
              <a:t>POLICY </a:t>
            </a:r>
            <a:r>
              <a:rPr kumimoji="1" lang="en-US" altLang="zh-CN" dirty="0" smtClean="0"/>
              <a:t>TABLE</a:t>
            </a:r>
            <a:r>
              <a:rPr lang="en-US" altLang="zh-CN" b="0" dirty="0"/>
              <a:t> </a:t>
            </a:r>
            <a:r>
              <a:rPr kumimoji="1" lang="en-US" altLang="zh-CN" dirty="0"/>
              <a:t>UPDATE WITHOUT LOCKING </a:t>
            </a:r>
            <a:r>
              <a:rPr lang="en-US" altLang="zh-CN" dirty="0"/>
              <a:t/>
            </a:r>
            <a:br>
              <a:rPr lang="en-US" altLang="zh-CN" dirty="0"/>
            </a:b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04</a:t>
            </a:r>
            <a:endParaRPr kumimoji="1" lang="zh-CN" altLang="en-US" dirty="0"/>
          </a:p>
        </p:txBody>
      </p:sp>
      <p:sp>
        <p:nvSpPr>
          <p:cNvPr id="4" name="矩形 3"/>
          <p:cNvSpPr/>
          <p:nvPr/>
        </p:nvSpPr>
        <p:spPr>
          <a:xfrm>
            <a:off x="245422" y="1027653"/>
            <a:ext cx="10655189" cy="2616101"/>
          </a:xfrm>
          <a:prstGeom prst="rect">
            <a:avLst/>
          </a:prstGeom>
        </p:spPr>
        <p:txBody>
          <a:bodyPr wrap="square">
            <a:spAutoFit/>
          </a:bodyPr>
          <a:lstStyle/>
          <a:p>
            <a:r>
              <a:rPr lang="en-US" altLang="zh-CN" sz="2000" b="1" dirty="0"/>
              <a:t>Consistent Policy Table Update </a:t>
            </a:r>
            <a:r>
              <a:rPr lang="en-US" altLang="zh-CN" sz="2000" b="1" dirty="0" smtClean="0"/>
              <a:t>Algorithm:</a:t>
            </a:r>
          </a:p>
          <a:p>
            <a:endParaRPr lang="en-US" altLang="zh-CN" dirty="0" smtClean="0"/>
          </a:p>
          <a:p>
            <a:endParaRPr lang="en-US" altLang="zh-CN" dirty="0"/>
          </a:p>
          <a:p>
            <a:pPr marL="285750" indent="-285750">
              <a:buFont typeface="Wingdings" charset="2"/>
              <a:buChar char="l"/>
            </a:pPr>
            <a:r>
              <a:rPr lang="zh-CN" altLang="en-US" dirty="0"/>
              <a:t>无需锁定</a:t>
            </a:r>
            <a:r>
              <a:rPr lang="en-US" altLang="zh-CN" dirty="0"/>
              <a:t>TCAM</a:t>
            </a:r>
            <a:r>
              <a:rPr lang="zh-CN" altLang="en-US" dirty="0"/>
              <a:t>表</a:t>
            </a:r>
            <a:endParaRPr lang="en-US" altLang="zh-CN" dirty="0" smtClean="0"/>
          </a:p>
          <a:p>
            <a:pPr marL="285750" indent="-285750">
              <a:buFont typeface="Wingdings" charset="2"/>
              <a:buChar char="l"/>
            </a:pPr>
            <a:endParaRPr lang="en-US" altLang="zh-CN" dirty="0" smtClean="0"/>
          </a:p>
          <a:p>
            <a:pPr marL="285750" indent="-285750">
              <a:buFont typeface="Wingdings" charset="2"/>
              <a:buChar char="l"/>
            </a:pPr>
            <a:r>
              <a:rPr lang="zh-CN" altLang="en-US" dirty="0"/>
              <a:t>在规则更新过程中确保一致且无错误的规则匹配</a:t>
            </a:r>
            <a:r>
              <a:rPr lang="zh-CN" altLang="en-US" dirty="0" smtClean="0"/>
              <a:t>。</a:t>
            </a:r>
            <a:endParaRPr lang="en-US" altLang="zh-CN" dirty="0" smtClean="0"/>
          </a:p>
          <a:p>
            <a:r>
              <a:rPr lang="en-US" altLang="zh-CN" dirty="0"/>
              <a:t> </a:t>
            </a:r>
            <a:r>
              <a:rPr lang="en-US" altLang="zh-CN" dirty="0" smtClean="0"/>
              <a:t>    </a:t>
            </a:r>
            <a:r>
              <a:rPr lang="zh-CN" altLang="en-US" dirty="0" smtClean="0"/>
              <a:t>（</a:t>
            </a:r>
            <a:r>
              <a:rPr lang="en-US" altLang="zh-CN" dirty="0" smtClean="0"/>
              <a:t>ensuring</a:t>
            </a:r>
            <a:r>
              <a:rPr lang="zh-CN" altLang="en-US" dirty="0" smtClean="0"/>
              <a:t> </a:t>
            </a:r>
            <a:r>
              <a:rPr lang="en-US" altLang="zh-CN" b="1" dirty="0" smtClean="0">
                <a:solidFill>
                  <a:srgbClr val="FF0000"/>
                </a:solidFill>
              </a:rPr>
              <a:t>consistent</a:t>
            </a:r>
            <a:r>
              <a:rPr lang="en-US" altLang="zh-CN" b="1" dirty="0" smtClean="0"/>
              <a:t> </a:t>
            </a:r>
            <a:r>
              <a:rPr lang="en-US" altLang="zh-CN" dirty="0"/>
              <a:t>and </a:t>
            </a:r>
            <a:r>
              <a:rPr lang="en-US" altLang="zh-CN" b="1" dirty="0">
                <a:solidFill>
                  <a:srgbClr val="FF0000"/>
                </a:solidFill>
              </a:rPr>
              <a:t>error-free rule matching </a:t>
            </a:r>
            <a:r>
              <a:rPr lang="en-US" altLang="zh-CN" dirty="0"/>
              <a:t>during a </a:t>
            </a:r>
            <a:r>
              <a:rPr lang="en-US" altLang="zh-CN" dirty="0" smtClean="0"/>
              <a:t>rule</a:t>
            </a:r>
            <a:r>
              <a:rPr lang="zh-CN" altLang="en-US" dirty="0" smtClean="0"/>
              <a:t> </a:t>
            </a:r>
            <a:r>
              <a:rPr lang="en-US" altLang="zh-CN" dirty="0" smtClean="0"/>
              <a:t>update </a:t>
            </a:r>
            <a:r>
              <a:rPr lang="en-US" altLang="zh-CN" dirty="0"/>
              <a:t>process. </a:t>
            </a:r>
            <a:r>
              <a:rPr lang="zh-CN" altLang="en-US" dirty="0" smtClean="0"/>
              <a:t>）</a:t>
            </a:r>
            <a:endParaRPr lang="en-US" altLang="zh-CN" dirty="0" smtClean="0"/>
          </a:p>
          <a:p>
            <a:endParaRPr lang="en-US" altLang="zh-CN" dirty="0"/>
          </a:p>
          <a:p>
            <a:pPr marL="285750" indent="-285750">
              <a:buFont typeface="Wingdings" charset="2"/>
              <a:buChar char="l"/>
            </a:pPr>
            <a:r>
              <a:rPr lang="zh-CN" altLang="en-US" dirty="0" smtClean="0"/>
              <a:t>每次更新一批规则</a:t>
            </a:r>
            <a:endParaRPr lang="zh-CN" altLang="en-US" dirty="0"/>
          </a:p>
        </p:txBody>
      </p:sp>
      <p:sp>
        <p:nvSpPr>
          <p:cNvPr id="5" name="矩形 4"/>
          <p:cNvSpPr/>
          <p:nvPr/>
        </p:nvSpPr>
        <p:spPr>
          <a:xfrm>
            <a:off x="245422" y="4335364"/>
            <a:ext cx="10825032" cy="1200329"/>
          </a:xfrm>
          <a:prstGeom prst="rect">
            <a:avLst/>
          </a:prstGeom>
        </p:spPr>
        <p:txBody>
          <a:bodyPr wrap="square">
            <a:spAutoFit/>
          </a:bodyPr>
          <a:lstStyle/>
          <a:p>
            <a:r>
              <a:rPr lang="en-US" altLang="zh-CN" b="1" dirty="0" smtClean="0"/>
              <a:t>C</a:t>
            </a:r>
            <a:r>
              <a:rPr lang="zh-CN" altLang="en-US" b="1" dirty="0" smtClean="0"/>
              <a:t>onsistency </a:t>
            </a:r>
            <a:r>
              <a:rPr lang="en-US" altLang="zh-CN" b="1" dirty="0" smtClean="0"/>
              <a:t>rule matching</a:t>
            </a:r>
            <a:r>
              <a:rPr lang="zh-CN" altLang="en-US" b="1" dirty="0" smtClean="0"/>
              <a:t>：</a:t>
            </a:r>
            <a:r>
              <a:rPr lang="zh-CN" altLang="zh-CN" dirty="0"/>
              <a:t>对于每个规则移动、添加、删除，搜索关键字匹配的</a:t>
            </a:r>
            <a:r>
              <a:rPr lang="zh-CN" altLang="zh-CN" dirty="0" smtClean="0"/>
              <a:t>结果与</a:t>
            </a:r>
            <a:r>
              <a:rPr lang="zh-CN" altLang="zh-CN" dirty="0"/>
              <a:t>规则移动之前匹配的规则相同</a:t>
            </a:r>
            <a:r>
              <a:rPr lang="zh-CN" altLang="zh-CN" dirty="0" smtClean="0"/>
              <a:t>。</a:t>
            </a:r>
            <a:r>
              <a:rPr lang="zh-CN" altLang="en-US" dirty="0" smtClean="0"/>
              <a:t>（依赖关系不改变）</a:t>
            </a:r>
            <a:endParaRPr lang="en-US" altLang="zh-CN" dirty="0"/>
          </a:p>
          <a:p>
            <a:endParaRPr lang="en-US" altLang="zh-CN" dirty="0" smtClean="0"/>
          </a:p>
          <a:p>
            <a:r>
              <a:rPr lang="en-US" altLang="zh-CN" b="1" dirty="0" smtClean="0"/>
              <a:t>Error-free</a:t>
            </a:r>
            <a:r>
              <a:rPr lang="zh-CN" altLang="en-US" b="1" dirty="0" smtClean="0"/>
              <a:t> </a:t>
            </a:r>
            <a:r>
              <a:rPr lang="en-US" altLang="zh-CN" b="1" dirty="0" smtClean="0"/>
              <a:t>rule</a:t>
            </a:r>
            <a:r>
              <a:rPr lang="zh-CN" altLang="en-US" b="1" dirty="0" smtClean="0"/>
              <a:t> </a:t>
            </a:r>
            <a:r>
              <a:rPr lang="en-US" altLang="zh-CN" b="1" dirty="0" smtClean="0"/>
              <a:t>matching</a:t>
            </a:r>
            <a:r>
              <a:rPr lang="zh-CN" altLang="en-US" b="1" dirty="0" smtClean="0"/>
              <a:t>：</a:t>
            </a:r>
            <a:r>
              <a:rPr lang="zh-CN" altLang="en-US" dirty="0" smtClean="0"/>
              <a:t>一个规则被匹配时，其</a:t>
            </a:r>
            <a:r>
              <a:rPr lang="en-US" altLang="zh-CN" dirty="0" smtClean="0"/>
              <a:t>action</a:t>
            </a:r>
            <a:r>
              <a:rPr lang="zh-CN" altLang="en-US" dirty="0" smtClean="0"/>
              <a:t>更新了，则会被错误匹配。</a:t>
            </a:r>
            <a:endParaRPr lang="zh-CN" altLang="en-US" dirty="0"/>
          </a:p>
        </p:txBody>
      </p:sp>
    </p:spTree>
    <p:extLst>
      <p:ext uri="{BB962C8B-B14F-4D97-AF65-F5344CB8AC3E}">
        <p14:creationId xmlns:p14="http://schemas.microsoft.com/office/powerpoint/2010/main" val="381113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81694" y="144227"/>
            <a:ext cx="10183763" cy="362708"/>
          </a:xfrm>
        </p:spPr>
        <p:txBody>
          <a:bodyPr/>
          <a:lstStyle/>
          <a:p>
            <a:r>
              <a:rPr lang="en-US" altLang="zh-CN" dirty="0"/>
              <a:t>Hardware Capability</a:t>
            </a:r>
            <a:br>
              <a:rPr lang="en-US" altLang="zh-CN" dirty="0"/>
            </a:br>
            <a:endParaRPr kumimoji="1" lang="zh-CN" altLang="en-US" dirty="0"/>
          </a:p>
        </p:txBody>
      </p:sp>
      <p:sp>
        <p:nvSpPr>
          <p:cNvPr id="3" name="文本占位符 2"/>
          <p:cNvSpPr>
            <a:spLocks noGrp="1"/>
          </p:cNvSpPr>
          <p:nvPr>
            <p:ph type="body" sz="quarter" idx="11"/>
          </p:nvPr>
        </p:nvSpPr>
        <p:spPr>
          <a:xfrm>
            <a:off x="161912" y="85346"/>
            <a:ext cx="1405631" cy="480471"/>
          </a:xfrm>
        </p:spPr>
        <p:txBody>
          <a:bodyPr/>
          <a:lstStyle/>
          <a:p>
            <a:r>
              <a:rPr kumimoji="1" lang="en-US" altLang="zh-CN" dirty="0" smtClean="0"/>
              <a:t>05</a:t>
            </a:r>
            <a:endParaRPr kumimoji="1" lang="zh-CN" altLang="en-US" dirty="0"/>
          </a:p>
        </p:txBody>
      </p:sp>
      <p:sp>
        <p:nvSpPr>
          <p:cNvPr id="5" name="矩形 4"/>
          <p:cNvSpPr/>
          <p:nvPr/>
        </p:nvSpPr>
        <p:spPr>
          <a:xfrm>
            <a:off x="756443" y="1755762"/>
            <a:ext cx="10825032" cy="3139321"/>
          </a:xfrm>
          <a:prstGeom prst="rect">
            <a:avLst/>
          </a:prstGeom>
        </p:spPr>
        <p:txBody>
          <a:bodyPr wrap="square">
            <a:spAutoFit/>
          </a:bodyPr>
          <a:lstStyle/>
          <a:p>
            <a:pPr marL="342900" indent="-342900">
              <a:buFont typeface="+mj-lt"/>
              <a:buAutoNum type="arabicPeriod"/>
            </a:pPr>
            <a:r>
              <a:rPr lang="zh-CN" altLang="en-US" dirty="0" smtClean="0"/>
              <a:t>每个</a:t>
            </a:r>
            <a:r>
              <a:rPr lang="en-US" altLang="zh-CN" dirty="0"/>
              <a:t>TCAM</a:t>
            </a:r>
            <a:r>
              <a:rPr lang="zh-CN" altLang="en-US" dirty="0"/>
              <a:t>规则条目都有一个与之关联的有效位。 要激活规则条目，需要设置此有效位。否则，规则条目永远不会被匹配</a:t>
            </a:r>
            <a:r>
              <a:rPr lang="zh-CN" altLang="en-US" dirty="0" smtClean="0"/>
              <a:t>。</a:t>
            </a:r>
            <a:endParaRPr lang="en-US" altLang="zh-CN" dirty="0" smtClean="0"/>
          </a:p>
          <a:p>
            <a:pPr marL="285750" indent="-285750">
              <a:buFont typeface="Arial" panose="020B0604020202020204" pitchFamily="34" charset="0"/>
              <a:buChar char="•"/>
            </a:pPr>
            <a:r>
              <a:rPr lang="en-US" altLang="zh-CN" dirty="0" smtClean="0"/>
              <a:t>the </a:t>
            </a:r>
            <a:r>
              <a:rPr lang="en-US" altLang="zh-CN" dirty="0"/>
              <a:t>deletion of a rule </a:t>
            </a:r>
            <a:r>
              <a:rPr lang="en-US" altLang="zh-CN" dirty="0" smtClean="0"/>
              <a:t>=</a:t>
            </a:r>
            <a:r>
              <a:rPr lang="zh-CN" altLang="en-US" dirty="0" smtClean="0"/>
              <a:t> </a:t>
            </a:r>
            <a:r>
              <a:rPr lang="en-US" altLang="zh-CN" dirty="0" smtClean="0"/>
              <a:t>resetting </a:t>
            </a:r>
            <a:r>
              <a:rPr lang="en-US" altLang="zh-CN" dirty="0"/>
              <a:t>the valid bit </a:t>
            </a:r>
            <a:endParaRPr lang="en-US" altLang="zh-CN" dirty="0" smtClean="0"/>
          </a:p>
          <a:p>
            <a:pPr marL="285750" indent="-285750">
              <a:buFont typeface="Arial" charset="0"/>
              <a:buChar char="•"/>
            </a:pPr>
            <a:r>
              <a:rPr lang="en-US" altLang="zh-CN" dirty="0" smtClean="0"/>
              <a:t>adding </a:t>
            </a:r>
            <a:r>
              <a:rPr lang="en-US" altLang="zh-CN" dirty="0"/>
              <a:t>a rule </a:t>
            </a:r>
            <a:r>
              <a:rPr lang="en-US" altLang="zh-CN" dirty="0" smtClean="0"/>
              <a:t>does not </a:t>
            </a:r>
            <a:r>
              <a:rPr lang="en-US" altLang="zh-CN" dirty="0"/>
              <a:t>take effect until this valid bit is </a:t>
            </a:r>
            <a:r>
              <a:rPr lang="en-US" altLang="zh-CN" dirty="0" smtClean="0"/>
              <a:t>set.</a:t>
            </a:r>
          </a:p>
          <a:p>
            <a:pPr marL="285750" indent="-285750">
              <a:buFont typeface="Arial" charset="0"/>
              <a:buChar char="•"/>
            </a:pPr>
            <a:endParaRPr lang="en-US" altLang="zh-CN" dirty="0" smtClean="0"/>
          </a:p>
          <a:p>
            <a:pPr marL="342900" indent="-342900">
              <a:buFont typeface="+mj-lt"/>
              <a:buAutoNum type="arabicPeriod"/>
            </a:pPr>
            <a:r>
              <a:rPr lang="zh-CN" altLang="en-US" dirty="0" smtClean="0"/>
              <a:t>匹配</a:t>
            </a:r>
            <a:r>
              <a:rPr lang="zh-CN" altLang="en-US" dirty="0"/>
              <a:t>规则后，重置有效位对操作返回过程没有影响。 换句话说，如果在删除操作之前发生该规则的匹配，则删除规则不能停止将该规则的动作返回</a:t>
            </a:r>
            <a:r>
              <a:rPr lang="zh-CN" altLang="en-US" dirty="0" smtClean="0"/>
              <a:t>。</a:t>
            </a:r>
            <a:endParaRPr lang="en-US" altLang="zh-CN" dirty="0" smtClean="0"/>
          </a:p>
          <a:p>
            <a:pPr marL="342900" indent="-342900">
              <a:buFont typeface="+mj-lt"/>
              <a:buAutoNum type="arabicPeriod"/>
            </a:pPr>
            <a:endParaRPr lang="en-US" altLang="zh-CN" dirty="0"/>
          </a:p>
          <a:p>
            <a:pPr marL="342900" lvl="0" indent="-342900">
              <a:buFont typeface="+mj-lt"/>
              <a:buAutoNum type="arabicPeriod"/>
            </a:pPr>
            <a:r>
              <a:rPr lang="zh-CN" altLang="zh-CN" dirty="0"/>
              <a:t>在两个连续的部分密钥匹配的规则，将优先较高的规则有效位设为无效，会匹配到第二个规则。</a:t>
            </a:r>
          </a:p>
          <a:p>
            <a:pPr marL="342900" indent="-342900">
              <a:buAutoNum type="arabicPeriod"/>
            </a:pPr>
            <a:endParaRPr lang="en-US" altLang="zh-CN" dirty="0"/>
          </a:p>
          <a:p>
            <a:r>
              <a:rPr lang="en-US" altLang="zh-CN" dirty="0" smtClean="0"/>
              <a:t>4.  TCAM</a:t>
            </a:r>
            <a:r>
              <a:rPr lang="zh-CN" altLang="en-US" dirty="0"/>
              <a:t>是双端口，可同时从本地</a:t>
            </a:r>
            <a:r>
              <a:rPr lang="en-US" altLang="zh-CN" dirty="0"/>
              <a:t>CPU</a:t>
            </a:r>
            <a:r>
              <a:rPr lang="zh-CN" altLang="en-US" dirty="0"/>
              <a:t>和网络处理器访问。</a:t>
            </a:r>
          </a:p>
        </p:txBody>
      </p:sp>
      <p:sp>
        <p:nvSpPr>
          <p:cNvPr id="6" name="矩形 5"/>
          <p:cNvSpPr/>
          <p:nvPr/>
        </p:nvSpPr>
        <p:spPr>
          <a:xfrm>
            <a:off x="430530" y="865555"/>
            <a:ext cx="7559040" cy="400110"/>
          </a:xfrm>
          <a:prstGeom prst="rect">
            <a:avLst/>
          </a:prstGeom>
        </p:spPr>
        <p:txBody>
          <a:bodyPr wrap="square">
            <a:spAutoFit/>
          </a:bodyPr>
          <a:lstStyle/>
          <a:p>
            <a:r>
              <a:rPr lang="en-US" altLang="zh-CN" sz="2000" b="1" dirty="0" smtClean="0"/>
              <a:t>T</a:t>
            </a:r>
            <a:r>
              <a:rPr lang="zh-CN" altLang="en-US" sz="2000" b="1" dirty="0" smtClean="0"/>
              <a:t>he </a:t>
            </a:r>
            <a:r>
              <a:rPr lang="zh-CN" altLang="en-US" sz="2000" b="1" dirty="0"/>
              <a:t>TCAM coprocessor </a:t>
            </a:r>
            <a:r>
              <a:rPr lang="zh-CN" altLang="en-US" sz="2000" b="1" dirty="0" smtClean="0"/>
              <a:t>capabilities required </a:t>
            </a:r>
            <a:r>
              <a:rPr lang="en-US" altLang="zh-CN" sz="2000" b="1" dirty="0" smtClean="0"/>
              <a:t>:</a:t>
            </a:r>
            <a:endParaRPr lang="zh-CN" altLang="en-US" sz="2000" b="1" dirty="0"/>
          </a:p>
        </p:txBody>
      </p:sp>
    </p:spTree>
    <p:extLst>
      <p:ext uri="{BB962C8B-B14F-4D97-AF65-F5344CB8AC3E}">
        <p14:creationId xmlns:p14="http://schemas.microsoft.com/office/powerpoint/2010/main" val="59131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TCAM</a:t>
            </a:r>
            <a:r>
              <a:rPr lang="zh-CN" altLang="en-US" dirty="0" smtClean="0"/>
              <a:t>更新速度的理论分析</a:t>
            </a:r>
            <a:endParaRPr lang="zh-CN" altLang="en-US" dirty="0"/>
          </a:p>
        </p:txBody>
      </p:sp>
      <p:sp>
        <p:nvSpPr>
          <p:cNvPr id="3" name="文本占位符 2"/>
          <p:cNvSpPr>
            <a:spLocks noGrp="1"/>
          </p:cNvSpPr>
          <p:nvPr>
            <p:ph type="body" sz="quarter" idx="11"/>
          </p:nvPr>
        </p:nvSpPr>
        <p:spPr/>
        <p:txBody>
          <a:bodyPr/>
          <a:lstStyle/>
          <a:p>
            <a:r>
              <a:rPr lang="en-US" altLang="zh-CN" dirty="0" smtClean="0"/>
              <a:t>01</a:t>
            </a:r>
            <a:endParaRPr lang="zh-CN" altLang="en-US" dirty="0"/>
          </a:p>
        </p:txBody>
      </p:sp>
      <p:grpSp>
        <p:nvGrpSpPr>
          <p:cNvPr id="4" name="组 6"/>
          <p:cNvGrpSpPr/>
          <p:nvPr/>
        </p:nvGrpSpPr>
        <p:grpSpPr>
          <a:xfrm>
            <a:off x="504867" y="1475928"/>
            <a:ext cx="462708" cy="462706"/>
            <a:chOff x="5905041" y="2016087"/>
            <a:chExt cx="2060154" cy="2060154"/>
          </a:xfrm>
        </p:grpSpPr>
        <p:sp>
          <p:nvSpPr>
            <p:cNvPr id="5" name="同心圆 4"/>
            <p:cNvSpPr/>
            <p:nvPr/>
          </p:nvSpPr>
          <p:spPr>
            <a:xfrm>
              <a:off x="5905041" y="2016087"/>
              <a:ext cx="2060154" cy="2060154"/>
            </a:xfrm>
            <a:prstGeom prst="donut">
              <a:avLst>
                <a:gd name="adj" fmla="val 4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 name="L 形 5"/>
            <p:cNvSpPr/>
            <p:nvPr/>
          </p:nvSpPr>
          <p:spPr>
            <a:xfrm rot="18900000">
              <a:off x="6318173" y="2553833"/>
              <a:ext cx="1233889" cy="661011"/>
            </a:xfrm>
            <a:prstGeom prst="corner">
              <a:avLst>
                <a:gd name="adj1" fmla="val 16222"/>
                <a:gd name="adj2" fmla="val 149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7" name="组 10"/>
          <p:cNvGrpSpPr/>
          <p:nvPr/>
        </p:nvGrpSpPr>
        <p:grpSpPr>
          <a:xfrm>
            <a:off x="504867" y="3089332"/>
            <a:ext cx="462708" cy="462706"/>
            <a:chOff x="5905041" y="2016087"/>
            <a:chExt cx="2060154" cy="2060154"/>
          </a:xfrm>
        </p:grpSpPr>
        <p:sp>
          <p:nvSpPr>
            <p:cNvPr id="8" name="同心圆 7"/>
            <p:cNvSpPr/>
            <p:nvPr/>
          </p:nvSpPr>
          <p:spPr>
            <a:xfrm>
              <a:off x="5905041" y="2016087"/>
              <a:ext cx="2060154" cy="2060154"/>
            </a:xfrm>
            <a:prstGeom prst="donut">
              <a:avLst>
                <a:gd name="adj" fmla="val 4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9" name="L 形 8"/>
            <p:cNvSpPr/>
            <p:nvPr/>
          </p:nvSpPr>
          <p:spPr>
            <a:xfrm rot="18900000">
              <a:off x="6318173" y="2553833"/>
              <a:ext cx="1233889" cy="661011"/>
            </a:xfrm>
            <a:prstGeom prst="corner">
              <a:avLst>
                <a:gd name="adj1" fmla="val 16222"/>
                <a:gd name="adj2" fmla="val 149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0" name="组 15"/>
          <p:cNvGrpSpPr/>
          <p:nvPr/>
        </p:nvGrpSpPr>
        <p:grpSpPr>
          <a:xfrm>
            <a:off x="504867" y="4727338"/>
            <a:ext cx="462708" cy="462706"/>
            <a:chOff x="5905041" y="2016087"/>
            <a:chExt cx="2060154" cy="2060154"/>
          </a:xfrm>
        </p:grpSpPr>
        <p:sp>
          <p:nvSpPr>
            <p:cNvPr id="11" name="同心圆 10"/>
            <p:cNvSpPr/>
            <p:nvPr/>
          </p:nvSpPr>
          <p:spPr>
            <a:xfrm>
              <a:off x="5905041" y="2016087"/>
              <a:ext cx="2060154" cy="2060154"/>
            </a:xfrm>
            <a:prstGeom prst="donut">
              <a:avLst>
                <a:gd name="adj" fmla="val 4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2" name="L 形 11"/>
            <p:cNvSpPr/>
            <p:nvPr/>
          </p:nvSpPr>
          <p:spPr>
            <a:xfrm rot="18900000">
              <a:off x="6318173" y="2553833"/>
              <a:ext cx="1233889" cy="661011"/>
            </a:xfrm>
            <a:prstGeom prst="corner">
              <a:avLst>
                <a:gd name="adj1" fmla="val 16222"/>
                <a:gd name="adj2" fmla="val 149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sp>
        <p:nvSpPr>
          <p:cNvPr id="13" name="文本框 8"/>
          <p:cNvSpPr txBox="1"/>
          <p:nvPr/>
        </p:nvSpPr>
        <p:spPr>
          <a:xfrm>
            <a:off x="1189692" y="1361803"/>
            <a:ext cx="10384332"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smtClean="0"/>
              <a:t>标题：</a:t>
            </a:r>
            <a:endParaRPr lang="en-US" altLang="zh-CN" dirty="0" smtClean="0"/>
          </a:p>
          <a:p>
            <a:r>
              <a:rPr lang="en-US" altLang="zh-CN" dirty="0"/>
              <a:t>Partial order theory for fast </a:t>
            </a:r>
            <a:r>
              <a:rPr lang="en-US" altLang="zh-CN" dirty="0" err="1"/>
              <a:t>tcam</a:t>
            </a:r>
            <a:r>
              <a:rPr lang="en-US" altLang="zh-CN" dirty="0"/>
              <a:t> updates</a:t>
            </a:r>
            <a:endParaRPr lang="en-US" altLang="zh-CN" dirty="0" smtClean="0"/>
          </a:p>
        </p:txBody>
      </p:sp>
      <p:sp>
        <p:nvSpPr>
          <p:cNvPr id="14" name="矩形 13"/>
          <p:cNvSpPr/>
          <p:nvPr/>
        </p:nvSpPr>
        <p:spPr>
          <a:xfrm>
            <a:off x="1189691" y="2821200"/>
            <a:ext cx="9001873" cy="1200329"/>
          </a:xfrm>
          <a:prstGeom prst="rect">
            <a:avLst/>
          </a:prstGeom>
        </p:spPr>
        <p:txBody>
          <a:bodyPr wrap="square">
            <a:spAutoFit/>
          </a:bodyPr>
          <a:lstStyle/>
          <a:p>
            <a:r>
              <a:rPr lang="zh-CN" altLang="en-US" dirty="0" smtClean="0"/>
              <a:t>概要：</a:t>
            </a:r>
            <a:endParaRPr lang="en-US" altLang="zh-CN" dirty="0" smtClean="0"/>
          </a:p>
          <a:p>
            <a:r>
              <a:rPr lang="en-US" altLang="zh-CN" dirty="0" smtClean="0"/>
              <a:t>1.</a:t>
            </a:r>
            <a:r>
              <a:rPr lang="zh-CN" altLang="en-US" dirty="0" smtClean="0"/>
              <a:t>基于部分排序理论，提出了</a:t>
            </a:r>
            <a:r>
              <a:rPr lang="en-US" altLang="zh-CN" dirty="0" smtClean="0"/>
              <a:t>TCAM</a:t>
            </a:r>
            <a:r>
              <a:rPr lang="zh-CN" altLang="en-US" dirty="0" smtClean="0"/>
              <a:t>中增加表项的一般性过程，证明了这一过程的理论下界（最优方法）是</a:t>
            </a:r>
            <a:r>
              <a:rPr lang="en-US" altLang="zh-CN" i="1" dirty="0" err="1" smtClean="0"/>
              <a:t>bh</a:t>
            </a:r>
            <a:r>
              <a:rPr lang="en-US" altLang="zh-CN" dirty="0" smtClean="0"/>
              <a:t> </a:t>
            </a:r>
            <a:r>
              <a:rPr lang="zh-CN" altLang="en-US" dirty="0" smtClean="0"/>
              <a:t>；</a:t>
            </a:r>
            <a:endParaRPr lang="en-US" altLang="zh-CN" dirty="0" smtClean="0"/>
          </a:p>
          <a:p>
            <a:r>
              <a:rPr lang="en-US" altLang="zh-CN" dirty="0" smtClean="0"/>
              <a:t>2.</a:t>
            </a:r>
            <a:r>
              <a:rPr lang="zh-CN" altLang="en-US" dirty="0" smtClean="0"/>
              <a:t>提出了使用规则集分裂的方法来进一步加速</a:t>
            </a:r>
            <a:r>
              <a:rPr lang="en-US" altLang="zh-CN" dirty="0" smtClean="0"/>
              <a:t>TCAM</a:t>
            </a:r>
            <a:r>
              <a:rPr lang="zh-CN" altLang="en-US" dirty="0" smtClean="0"/>
              <a:t>更新</a:t>
            </a:r>
            <a:endParaRPr lang="en-US" altLang="zh-CN" dirty="0" smtClean="0"/>
          </a:p>
        </p:txBody>
      </p:sp>
      <p:sp>
        <p:nvSpPr>
          <p:cNvPr id="15" name="矩形 14"/>
          <p:cNvSpPr/>
          <p:nvPr/>
        </p:nvSpPr>
        <p:spPr>
          <a:xfrm>
            <a:off x="1189691" y="4387517"/>
            <a:ext cx="9001873" cy="923330"/>
          </a:xfrm>
          <a:prstGeom prst="rect">
            <a:avLst/>
          </a:prstGeom>
        </p:spPr>
        <p:txBody>
          <a:bodyPr wrap="square">
            <a:spAutoFit/>
          </a:bodyPr>
          <a:lstStyle/>
          <a:p>
            <a:r>
              <a:rPr lang="zh-CN" altLang="en-US" dirty="0" smtClean="0"/>
              <a:t>解决的问题：</a:t>
            </a:r>
            <a:endParaRPr lang="en-US" altLang="zh-CN" dirty="0" smtClean="0"/>
          </a:p>
          <a:p>
            <a:r>
              <a:rPr lang="en-US" altLang="zh-CN" dirty="0" smtClean="0"/>
              <a:t>1.</a:t>
            </a:r>
            <a:r>
              <a:rPr lang="zh-CN" altLang="en-US" dirty="0"/>
              <a:t>弄清楚</a:t>
            </a:r>
            <a:r>
              <a:rPr lang="zh-CN" altLang="en-US" dirty="0" smtClean="0"/>
              <a:t>了</a:t>
            </a:r>
            <a:r>
              <a:rPr lang="en-US" altLang="zh-CN" dirty="0" smtClean="0"/>
              <a:t>TCAM</a:t>
            </a:r>
            <a:r>
              <a:rPr lang="zh-CN" altLang="en-US" dirty="0"/>
              <a:t>表</a:t>
            </a:r>
            <a:r>
              <a:rPr lang="zh-CN" altLang="en-US" dirty="0" smtClean="0"/>
              <a:t>项更新的理论下界，为今后的所有研究确立的目标</a:t>
            </a:r>
            <a:endParaRPr lang="en-US" altLang="zh-CN" dirty="0" smtClean="0"/>
          </a:p>
          <a:p>
            <a:r>
              <a:rPr lang="en-US" altLang="zh-CN" dirty="0" smtClean="0"/>
              <a:t>2.</a:t>
            </a:r>
            <a:r>
              <a:rPr lang="zh-CN" altLang="en-US" dirty="0" smtClean="0"/>
              <a:t>如何进行</a:t>
            </a:r>
            <a:r>
              <a:rPr lang="en-US" altLang="zh-CN" dirty="0" smtClean="0"/>
              <a:t>TCAM</a:t>
            </a:r>
            <a:r>
              <a:rPr lang="zh-CN" altLang="en-US" dirty="0" smtClean="0"/>
              <a:t>规则集分裂</a:t>
            </a:r>
            <a:endParaRPr lang="en-US" altLang="zh-CN" dirty="0" smtClean="0"/>
          </a:p>
        </p:txBody>
      </p:sp>
    </p:spTree>
    <p:extLst>
      <p:ext uri="{BB962C8B-B14F-4D97-AF65-F5344CB8AC3E}">
        <p14:creationId xmlns:p14="http://schemas.microsoft.com/office/powerpoint/2010/main" val="6739714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57942" y="144227"/>
            <a:ext cx="10183763" cy="362708"/>
          </a:xfrm>
        </p:spPr>
        <p:txBody>
          <a:bodyPr/>
          <a:lstStyle/>
          <a:p>
            <a:r>
              <a:rPr lang="en-US" altLang="zh-CN" dirty="0"/>
              <a:t> Update without Policy Table Lock</a:t>
            </a:r>
            <a:br>
              <a:rPr lang="en-US" altLang="zh-CN" dirty="0"/>
            </a:br>
            <a:endParaRPr kumimoji="1" lang="zh-CN" altLang="en-US" dirty="0"/>
          </a:p>
        </p:txBody>
      </p:sp>
      <p:sp>
        <p:nvSpPr>
          <p:cNvPr id="3" name="文本占位符 2"/>
          <p:cNvSpPr>
            <a:spLocks noGrp="1"/>
          </p:cNvSpPr>
          <p:nvPr>
            <p:ph type="body" sz="quarter" idx="11"/>
          </p:nvPr>
        </p:nvSpPr>
        <p:spPr>
          <a:xfrm>
            <a:off x="161912" y="85346"/>
            <a:ext cx="1405631" cy="480471"/>
          </a:xfrm>
        </p:spPr>
        <p:txBody>
          <a:bodyPr/>
          <a:lstStyle/>
          <a:p>
            <a:r>
              <a:rPr kumimoji="1" lang="en-US" altLang="zh-CN" dirty="0" smtClean="0"/>
              <a:t>06</a:t>
            </a:r>
            <a:endParaRPr kumimoji="1" lang="zh-CN" altLang="en-US" dirty="0"/>
          </a:p>
        </p:txBody>
      </p:sp>
      <p:sp>
        <p:nvSpPr>
          <p:cNvPr id="5" name="矩形 4"/>
          <p:cNvSpPr/>
          <p:nvPr/>
        </p:nvSpPr>
        <p:spPr>
          <a:xfrm>
            <a:off x="637308" y="1474910"/>
            <a:ext cx="10825032" cy="5155257"/>
          </a:xfrm>
          <a:prstGeom prst="rect">
            <a:avLst/>
          </a:prstGeom>
        </p:spPr>
        <p:txBody>
          <a:bodyPr wrap="square">
            <a:spAutoFit/>
          </a:bodyPr>
          <a:lstStyle/>
          <a:p>
            <a:pPr marL="285750" indent="-285750">
              <a:buFont typeface="Wingdings" charset="2"/>
              <a:buChar char="l"/>
            </a:pPr>
            <a:r>
              <a:rPr lang="en-US" altLang="zh-CN" sz="2000" b="1" dirty="0" smtClean="0"/>
              <a:t>erroneous </a:t>
            </a:r>
            <a:r>
              <a:rPr lang="en-US" altLang="zh-CN" sz="2000" b="1" dirty="0"/>
              <a:t>rule </a:t>
            </a:r>
            <a:r>
              <a:rPr lang="en-US" altLang="zh-CN" sz="2000" b="1" dirty="0" smtClean="0"/>
              <a:t>matching</a:t>
            </a:r>
          </a:p>
          <a:p>
            <a:pPr marL="285750" indent="-285750">
              <a:buFont typeface="Wingdings" charset="2"/>
              <a:buChar char="l"/>
            </a:pPr>
            <a:endParaRPr lang="en-US" altLang="zh-CN" dirty="0"/>
          </a:p>
          <a:p>
            <a:r>
              <a:rPr lang="zh-CN" altLang="en-US" dirty="0" smtClean="0"/>
              <a:t>     </a:t>
            </a:r>
            <a:r>
              <a:rPr lang="en-US" altLang="zh-CN" dirty="0"/>
              <a:t>Erroneous rule matching may occur if </a:t>
            </a:r>
            <a:r>
              <a:rPr lang="en-US" altLang="zh-CN" b="1" dirty="0">
                <a:solidFill>
                  <a:srgbClr val="FF0000"/>
                </a:solidFill>
              </a:rPr>
              <a:t>a </a:t>
            </a:r>
            <a:r>
              <a:rPr lang="en-US" altLang="zh-CN" b="1" dirty="0" smtClean="0">
                <a:solidFill>
                  <a:srgbClr val="FF0000"/>
                </a:solidFill>
              </a:rPr>
              <a:t>rule</a:t>
            </a:r>
            <a:r>
              <a:rPr lang="zh-CN" altLang="en-US" b="1" dirty="0" smtClean="0">
                <a:solidFill>
                  <a:srgbClr val="FF0000"/>
                </a:solidFill>
              </a:rPr>
              <a:t> </a:t>
            </a:r>
            <a:r>
              <a:rPr lang="en-US" altLang="zh-CN" b="1" dirty="0" smtClean="0">
                <a:solidFill>
                  <a:srgbClr val="FF0000"/>
                </a:solidFill>
              </a:rPr>
              <a:t>gets </a:t>
            </a:r>
            <a:r>
              <a:rPr lang="en-US" altLang="zh-CN" b="1" dirty="0">
                <a:solidFill>
                  <a:srgbClr val="FF0000"/>
                </a:solidFill>
              </a:rPr>
              <a:t>a match</a:t>
            </a:r>
            <a:r>
              <a:rPr lang="en-US" altLang="zh-CN" dirty="0">
                <a:solidFill>
                  <a:srgbClr val="FF0000"/>
                </a:solidFill>
              </a:rPr>
              <a:t> </a:t>
            </a:r>
            <a:r>
              <a:rPr lang="en-US" altLang="zh-CN" dirty="0"/>
              <a:t>while it or its </a:t>
            </a:r>
            <a:r>
              <a:rPr lang="en-US" altLang="zh-CN" b="1" dirty="0">
                <a:solidFill>
                  <a:srgbClr val="FF0000"/>
                </a:solidFill>
              </a:rPr>
              <a:t>corresponding action is </a:t>
            </a:r>
            <a:r>
              <a:rPr lang="en-US" altLang="zh-CN" b="1" dirty="0" smtClean="0">
                <a:solidFill>
                  <a:srgbClr val="FF0000"/>
                </a:solidFill>
              </a:rPr>
              <a:t>partially</a:t>
            </a:r>
            <a:r>
              <a:rPr lang="zh-CN" altLang="en-US" b="1" dirty="0" smtClean="0">
                <a:solidFill>
                  <a:srgbClr val="FF0000"/>
                </a:solidFill>
              </a:rPr>
              <a:t> </a:t>
            </a:r>
            <a:r>
              <a:rPr lang="en-US" altLang="zh-CN" b="1" dirty="0" smtClean="0">
                <a:solidFill>
                  <a:srgbClr val="FF0000"/>
                </a:solidFill>
              </a:rPr>
              <a:t>updated</a:t>
            </a:r>
            <a:r>
              <a:rPr lang="en-US" altLang="zh-CN" b="1" dirty="0">
                <a:solidFill>
                  <a:srgbClr val="FF0000"/>
                </a:solidFill>
              </a:rPr>
              <a:t>. </a:t>
            </a:r>
            <a:endParaRPr lang="en-US" altLang="zh-CN" b="1" dirty="0" smtClean="0">
              <a:solidFill>
                <a:srgbClr val="FF0000"/>
              </a:solidFill>
            </a:endParaRPr>
          </a:p>
          <a:p>
            <a:r>
              <a:rPr lang="zh-CN" altLang="en-US" dirty="0"/>
              <a:t> </a:t>
            </a:r>
            <a:r>
              <a:rPr lang="zh-CN" altLang="en-US" dirty="0" smtClean="0"/>
              <a:t>    </a:t>
            </a:r>
            <a:endParaRPr lang="en-US" altLang="zh-CN" dirty="0"/>
          </a:p>
          <a:p>
            <a:pPr marL="285750" indent="-285750">
              <a:buFont typeface="Wingdings" charset="2"/>
              <a:buChar char="l"/>
            </a:pPr>
            <a:r>
              <a:rPr lang="en-US" altLang="zh-CN" sz="2000" b="1" dirty="0" smtClean="0"/>
              <a:t>To</a:t>
            </a:r>
            <a:r>
              <a:rPr lang="zh-CN" altLang="en-US" sz="2000" b="1" dirty="0" smtClean="0"/>
              <a:t> </a:t>
            </a:r>
            <a:r>
              <a:rPr lang="en-US" altLang="zh-CN" sz="2000" b="1" dirty="0" smtClean="0"/>
              <a:t>avoid</a:t>
            </a:r>
            <a:r>
              <a:rPr lang="zh-CN" altLang="en-US" sz="2000" b="1" dirty="0" smtClean="0"/>
              <a:t>：</a:t>
            </a:r>
            <a:endParaRPr lang="en-US" altLang="zh-CN" sz="2000" b="1" dirty="0" smtClean="0"/>
          </a:p>
          <a:p>
            <a:pPr marL="285750" indent="-285750">
              <a:buFont typeface="Wingdings" charset="2"/>
              <a:buChar char="l"/>
            </a:pPr>
            <a:endParaRPr lang="en-US" altLang="zh-CN" dirty="0" smtClean="0"/>
          </a:p>
          <a:p>
            <a:pPr algn="just">
              <a:lnSpc>
                <a:spcPct val="150000"/>
              </a:lnSpc>
              <a:spcAft>
                <a:spcPts val="0"/>
              </a:spcAft>
            </a:pPr>
            <a:r>
              <a:rPr lang="zh-CN" altLang="en-US" dirty="0" smtClean="0">
                <a:latin typeface="+mn-ea"/>
              </a:rPr>
              <a:t>   </a:t>
            </a:r>
            <a:r>
              <a:rPr lang="zh-CN" altLang="en-US" kern="100" dirty="0">
                <a:latin typeface="+mn-ea"/>
                <a:cs typeface="Times New Roman" panose="02020603050405020304" pitchFamily="18" charset="0"/>
              </a:rPr>
              <a:t> </a:t>
            </a:r>
            <a:r>
              <a:rPr lang="zh-CN" altLang="en-US" kern="100" dirty="0" smtClean="0">
                <a:latin typeface="+mn-ea"/>
                <a:cs typeface="Times New Roman" panose="02020603050405020304" pitchFamily="18" charset="0"/>
              </a:rPr>
              <a:t>  思路：一条规则处于有效位时，不能对其进行更新操作</a:t>
            </a:r>
            <a:endParaRPr lang="en-US" altLang="zh-CN" kern="100" dirty="0">
              <a:latin typeface="+mn-ea"/>
              <a:cs typeface="Times New Roman" panose="02020603050405020304" pitchFamily="18" charset="0"/>
            </a:endParaRPr>
          </a:p>
          <a:p>
            <a:pPr algn="just">
              <a:lnSpc>
                <a:spcPct val="150000"/>
              </a:lnSpc>
              <a:spcAft>
                <a:spcPts val="0"/>
              </a:spcAft>
            </a:pPr>
            <a:endParaRPr lang="en-US" altLang="zh-CN" kern="100" dirty="0" smtClean="0">
              <a:latin typeface="+mn-ea"/>
              <a:cs typeface="Times New Roman" panose="02020603050405020304" pitchFamily="18" charset="0"/>
            </a:endParaRPr>
          </a:p>
          <a:p>
            <a:pPr marL="285750" indent="-285750" algn="just">
              <a:lnSpc>
                <a:spcPct val="150000"/>
              </a:lnSpc>
              <a:spcAft>
                <a:spcPts val="0"/>
              </a:spcAft>
              <a:buFont typeface="Wingdings" charset="2"/>
              <a:buChar char="l"/>
            </a:pPr>
            <a:r>
              <a:rPr lang="en-US" altLang="zh-CN" sz="2000" kern="100" dirty="0" smtClean="0">
                <a:latin typeface="+mn-ea"/>
                <a:cs typeface="Times New Roman" panose="02020603050405020304" pitchFamily="18" charset="0"/>
              </a:rPr>
              <a:t>【</a:t>
            </a:r>
            <a:r>
              <a:rPr lang="zh-CN" altLang="en-US" sz="2000" kern="100" dirty="0" smtClean="0">
                <a:latin typeface="+mn-ea"/>
                <a:cs typeface="Times New Roman" panose="02020603050405020304" pitchFamily="18" charset="0"/>
              </a:rPr>
              <a:t>更新一条规则</a:t>
            </a:r>
            <a:r>
              <a:rPr lang="en-US" altLang="zh-CN" sz="2000" kern="100" dirty="0" smtClean="0">
                <a:latin typeface="+mn-ea"/>
                <a:cs typeface="Times New Roman" panose="02020603050405020304" pitchFamily="18" charset="0"/>
              </a:rPr>
              <a:t>】</a:t>
            </a:r>
            <a:endParaRPr lang="zh-CN" altLang="zh-CN" sz="2000" kern="100" dirty="0">
              <a:latin typeface="+mn-ea"/>
              <a:cs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altLang="zh-CN" kern="100" dirty="0">
                <a:latin typeface="+mn-ea"/>
                <a:cs typeface="Times New Roman" panose="02020603050405020304" pitchFamily="18" charset="0"/>
              </a:rPr>
              <a:t>Step1</a:t>
            </a:r>
            <a:r>
              <a:rPr lang="zh-CN" altLang="zh-CN" kern="100" dirty="0">
                <a:latin typeface="+mn-ea"/>
                <a:cs typeface="Times New Roman" panose="02020603050405020304" pitchFamily="18" charset="0"/>
              </a:rPr>
              <a:t>：删除过程。将原来存在的规则的有效位设为</a:t>
            </a:r>
            <a:r>
              <a:rPr lang="zh-CN" altLang="zh-CN" kern="100" dirty="0" smtClean="0">
                <a:latin typeface="+mn-ea"/>
                <a:cs typeface="Times New Roman" panose="02020603050405020304" pitchFamily="18" charset="0"/>
              </a:rPr>
              <a:t>非法</a:t>
            </a:r>
            <a:r>
              <a:rPr lang="zh-CN" altLang="en-US" kern="100" dirty="0" smtClean="0">
                <a:latin typeface="+mn-ea"/>
                <a:cs typeface="Times New Roman" panose="02020603050405020304" pitchFamily="18" charset="0"/>
              </a:rPr>
              <a:t>，使其不能匹配</a:t>
            </a:r>
            <a:r>
              <a:rPr lang="zh-CN" altLang="zh-CN" kern="100" dirty="0" smtClean="0">
                <a:latin typeface="+mn-ea"/>
                <a:cs typeface="Times New Roman" panose="02020603050405020304" pitchFamily="18" charset="0"/>
              </a:rPr>
              <a:t>。</a:t>
            </a:r>
            <a:endParaRPr lang="zh-CN" altLang="zh-CN" sz="1400" b="1" kern="100" dirty="0">
              <a:latin typeface="+mn-ea"/>
              <a:cs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altLang="zh-CN" kern="100" dirty="0">
                <a:latin typeface="+mn-ea"/>
                <a:cs typeface="Times New Roman" panose="02020603050405020304" pitchFamily="18" charset="0"/>
              </a:rPr>
              <a:t>Step2</a:t>
            </a:r>
            <a:r>
              <a:rPr lang="zh-CN" altLang="zh-CN" kern="100" dirty="0">
                <a:latin typeface="+mn-ea"/>
                <a:cs typeface="Times New Roman" panose="02020603050405020304" pitchFamily="18" charset="0"/>
              </a:rPr>
              <a:t>：写入过程。将要添加的新规则写入其对应的</a:t>
            </a:r>
            <a:r>
              <a:rPr lang="zh-CN" altLang="zh-CN" kern="100" dirty="0" smtClean="0">
                <a:latin typeface="+mn-ea"/>
                <a:cs typeface="Times New Roman" panose="02020603050405020304" pitchFamily="18" charset="0"/>
              </a:rPr>
              <a:t>位置</a:t>
            </a:r>
            <a:r>
              <a:rPr lang="zh-CN" altLang="en-US" b="1" kern="100" dirty="0" smtClean="0">
                <a:latin typeface="+mn-ea"/>
                <a:cs typeface="Times New Roman" panose="02020603050405020304" pitchFamily="18" charset="0"/>
              </a:rPr>
              <a:t>（此时不影响其他规则）</a:t>
            </a:r>
            <a:r>
              <a:rPr lang="zh-CN" altLang="zh-CN" kern="100" dirty="0" smtClean="0">
                <a:latin typeface="+mn-ea"/>
                <a:cs typeface="Times New Roman" panose="02020603050405020304" pitchFamily="18" charset="0"/>
              </a:rPr>
              <a:t>。</a:t>
            </a:r>
            <a:endParaRPr lang="zh-CN" altLang="zh-CN" sz="1400" kern="100" dirty="0">
              <a:latin typeface="+mn-ea"/>
              <a:cs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altLang="zh-CN" kern="100" dirty="0">
                <a:latin typeface="+mn-ea"/>
                <a:cs typeface="Times New Roman" panose="02020603050405020304" pitchFamily="18" charset="0"/>
              </a:rPr>
              <a:t>Step3</a:t>
            </a:r>
            <a:r>
              <a:rPr lang="zh-CN" altLang="zh-CN" kern="100" dirty="0">
                <a:latin typeface="+mn-ea"/>
                <a:cs typeface="Times New Roman" panose="02020603050405020304" pitchFamily="18" charset="0"/>
              </a:rPr>
              <a:t>：将新规则的有效的设为合法。</a:t>
            </a:r>
            <a:endParaRPr lang="zh-CN" altLang="zh-CN" sz="1400" kern="100" dirty="0">
              <a:latin typeface="+mn-ea"/>
              <a:cs typeface="Times New Roman" panose="02020603050405020304" pitchFamily="18" charset="0"/>
            </a:endParaRPr>
          </a:p>
          <a:p>
            <a:r>
              <a:rPr lang="zh-CN" altLang="en-US" dirty="0" smtClean="0"/>
              <a:t>  </a:t>
            </a:r>
            <a:r>
              <a:rPr lang="en-US" altLang="zh-CN" dirty="0" smtClean="0"/>
              <a:t> </a:t>
            </a:r>
          </a:p>
          <a:p>
            <a:pPr marL="342900" indent="-342900">
              <a:buAutoNum type="arabicPeriod"/>
            </a:pPr>
            <a:endParaRPr lang="en-US" altLang="zh-CN" dirty="0"/>
          </a:p>
        </p:txBody>
      </p:sp>
      <p:sp>
        <p:nvSpPr>
          <p:cNvPr id="4" name="矩形 3"/>
          <p:cNvSpPr/>
          <p:nvPr/>
        </p:nvSpPr>
        <p:spPr>
          <a:xfrm>
            <a:off x="161912" y="882617"/>
            <a:ext cx="4507965" cy="461665"/>
          </a:xfrm>
          <a:prstGeom prst="rect">
            <a:avLst/>
          </a:prstGeom>
        </p:spPr>
        <p:txBody>
          <a:bodyPr wrap="none">
            <a:spAutoFit/>
          </a:bodyPr>
          <a:lstStyle/>
          <a:p>
            <a:r>
              <a:rPr lang="en-US" altLang="zh-CN" sz="2400" b="1" dirty="0" smtClean="0"/>
              <a:t>Two </a:t>
            </a:r>
            <a:r>
              <a:rPr lang="zh-CN" altLang="en-US" sz="2400" b="1" dirty="0" smtClean="0"/>
              <a:t>incorrect </a:t>
            </a:r>
            <a:r>
              <a:rPr lang="zh-CN" altLang="en-US" sz="2400" b="1" dirty="0"/>
              <a:t>rule </a:t>
            </a:r>
            <a:r>
              <a:rPr lang="zh-CN" altLang="en-US" sz="2400" b="1" dirty="0" smtClean="0"/>
              <a:t>matching</a:t>
            </a:r>
            <a:r>
              <a:rPr lang="en-US" altLang="zh-CN" sz="2400" b="1" dirty="0" smtClean="0"/>
              <a:t> :</a:t>
            </a:r>
            <a:endParaRPr lang="zh-CN" altLang="en-US" sz="2400" b="1" dirty="0"/>
          </a:p>
        </p:txBody>
      </p:sp>
    </p:spTree>
    <p:extLst>
      <p:ext uri="{BB962C8B-B14F-4D97-AF65-F5344CB8AC3E}">
        <p14:creationId xmlns:p14="http://schemas.microsoft.com/office/powerpoint/2010/main" val="1784465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005444" y="144227"/>
            <a:ext cx="10183763" cy="362708"/>
          </a:xfrm>
        </p:spPr>
        <p:txBody>
          <a:bodyPr/>
          <a:lstStyle/>
          <a:p>
            <a:r>
              <a:rPr lang="en-US" altLang="zh-CN" dirty="0"/>
              <a:t>Consistent PF Table Update for OTCAM</a:t>
            </a:r>
            <a:br>
              <a:rPr lang="en-US" altLang="zh-CN" dirty="0"/>
            </a:br>
            <a:endParaRPr kumimoji="1" lang="zh-CN" altLang="en-US" dirty="0"/>
          </a:p>
        </p:txBody>
      </p:sp>
      <p:sp>
        <p:nvSpPr>
          <p:cNvPr id="3" name="文本占位符 2"/>
          <p:cNvSpPr>
            <a:spLocks noGrp="1"/>
          </p:cNvSpPr>
          <p:nvPr>
            <p:ph type="body" sz="quarter" idx="11"/>
          </p:nvPr>
        </p:nvSpPr>
        <p:spPr>
          <a:xfrm>
            <a:off x="161912" y="85346"/>
            <a:ext cx="1405631" cy="480471"/>
          </a:xfrm>
        </p:spPr>
        <p:txBody>
          <a:bodyPr/>
          <a:lstStyle/>
          <a:p>
            <a:r>
              <a:rPr kumimoji="1" lang="en-US" altLang="zh-CN" dirty="0" smtClean="0"/>
              <a:t>07</a:t>
            </a:r>
            <a:endParaRPr kumimoji="1" lang="zh-CN" altLang="en-US" dirty="0"/>
          </a:p>
        </p:txBody>
      </p:sp>
      <p:sp>
        <p:nvSpPr>
          <p:cNvPr id="4" name="矩形 3"/>
          <p:cNvSpPr/>
          <p:nvPr/>
        </p:nvSpPr>
        <p:spPr>
          <a:xfrm>
            <a:off x="553797" y="898589"/>
            <a:ext cx="8669361" cy="461665"/>
          </a:xfrm>
          <a:prstGeom prst="rect">
            <a:avLst/>
          </a:prstGeom>
        </p:spPr>
        <p:txBody>
          <a:bodyPr wrap="none">
            <a:spAutoFit/>
          </a:bodyPr>
          <a:lstStyle/>
          <a:p>
            <a:r>
              <a:rPr lang="en-US" altLang="zh-CN" sz="2400" b="1" dirty="0" smtClean="0"/>
              <a:t>Move</a:t>
            </a:r>
            <a:r>
              <a:rPr lang="zh-CN" altLang="en-US" sz="2400" b="1" dirty="0" smtClean="0"/>
              <a:t> </a:t>
            </a:r>
            <a:r>
              <a:rPr lang="en-US" altLang="zh-CN" sz="2400" b="1" dirty="0" smtClean="0"/>
              <a:t>=</a:t>
            </a:r>
            <a:r>
              <a:rPr lang="zh-CN" altLang="en-US" sz="2400" b="1" dirty="0" smtClean="0"/>
              <a:t> </a:t>
            </a:r>
            <a:r>
              <a:rPr lang="en-US" altLang="zh-CN" sz="2400" b="1" dirty="0" smtClean="0"/>
              <a:t>write</a:t>
            </a:r>
            <a:r>
              <a:rPr lang="zh-CN" altLang="en-US" sz="2400" b="1" dirty="0" smtClean="0"/>
              <a:t> </a:t>
            </a:r>
            <a:r>
              <a:rPr lang="en-US" altLang="zh-CN" sz="2400" b="1" dirty="0" smtClean="0"/>
              <a:t>to</a:t>
            </a:r>
            <a:r>
              <a:rPr lang="zh-CN" altLang="en-US" sz="2400" b="1" dirty="0" smtClean="0"/>
              <a:t> </a:t>
            </a:r>
            <a:r>
              <a:rPr lang="en-US" altLang="zh-CN" sz="2400" b="1" dirty="0" smtClean="0"/>
              <a:t>new</a:t>
            </a:r>
            <a:r>
              <a:rPr lang="zh-CN" altLang="en-US" sz="2400" b="1" dirty="0" smtClean="0"/>
              <a:t> </a:t>
            </a:r>
            <a:r>
              <a:rPr lang="en-US" altLang="zh-CN" sz="2400" b="1" dirty="0" smtClean="0"/>
              <a:t>position</a:t>
            </a:r>
            <a:r>
              <a:rPr lang="zh-CN" altLang="en-US" sz="2400" b="1" dirty="0" smtClean="0"/>
              <a:t> </a:t>
            </a:r>
            <a:r>
              <a:rPr lang="en-US" altLang="zh-CN" sz="2400" b="1" dirty="0" smtClean="0"/>
              <a:t>+</a:t>
            </a:r>
            <a:r>
              <a:rPr lang="zh-CN" altLang="en-US" sz="2400" b="1" dirty="0" smtClean="0"/>
              <a:t> </a:t>
            </a:r>
            <a:r>
              <a:rPr lang="en-US" altLang="zh-CN" sz="2400" b="1" dirty="0"/>
              <a:t>delete</a:t>
            </a:r>
            <a:r>
              <a:rPr lang="zh-CN" altLang="en-US" sz="2400" b="1" dirty="0"/>
              <a:t> </a:t>
            </a:r>
            <a:r>
              <a:rPr lang="en-US" altLang="zh-CN" sz="2400" b="1" dirty="0"/>
              <a:t>from</a:t>
            </a:r>
            <a:r>
              <a:rPr lang="zh-CN" altLang="en-US" sz="2400" b="1" dirty="0"/>
              <a:t> </a:t>
            </a:r>
            <a:r>
              <a:rPr lang="en-US" altLang="zh-CN" sz="2400" b="1" dirty="0"/>
              <a:t>old</a:t>
            </a:r>
            <a:r>
              <a:rPr lang="zh-CN" altLang="en-US" sz="2400" b="1" dirty="0"/>
              <a:t> </a:t>
            </a:r>
            <a:r>
              <a:rPr lang="en-US" altLang="zh-CN" sz="2400" b="1" dirty="0"/>
              <a:t>position</a:t>
            </a:r>
            <a:r>
              <a:rPr lang="zh-CN" altLang="en-US" sz="2400" b="1" dirty="0"/>
              <a:t> </a:t>
            </a:r>
          </a:p>
        </p:txBody>
      </p:sp>
      <p:sp>
        <p:nvSpPr>
          <p:cNvPr id="6" name="矩形 5"/>
          <p:cNvSpPr/>
          <p:nvPr/>
        </p:nvSpPr>
        <p:spPr>
          <a:xfrm>
            <a:off x="553797" y="2593565"/>
            <a:ext cx="7960811" cy="2400657"/>
          </a:xfrm>
          <a:prstGeom prst="rect">
            <a:avLst/>
          </a:prstGeom>
        </p:spPr>
        <p:txBody>
          <a:bodyPr wrap="square">
            <a:spAutoFit/>
          </a:bodyPr>
          <a:lstStyle/>
          <a:p>
            <a:pPr marL="266700" indent="266700" algn="just">
              <a:lnSpc>
                <a:spcPct val="150000"/>
              </a:lnSpc>
              <a:spcAft>
                <a:spcPts val="0"/>
              </a:spcAft>
            </a:pPr>
            <a:endParaRPr lang="zh-CN" altLang="zh-CN" sz="1400" kern="100" dirty="0">
              <a:latin typeface="+mn-ea"/>
              <a:cs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altLang="zh-CN" kern="100" dirty="0">
                <a:latin typeface="+mn-ea"/>
                <a:cs typeface="Times New Roman" panose="02020603050405020304" pitchFamily="18" charset="0"/>
              </a:rPr>
              <a:t>Step1</a:t>
            </a:r>
            <a:r>
              <a:rPr lang="zh-CN" altLang="zh-CN" kern="100" dirty="0">
                <a:latin typeface="+mn-ea"/>
                <a:cs typeface="Times New Roman" panose="02020603050405020304" pitchFamily="18" charset="0"/>
              </a:rPr>
              <a:t>：添加过程。按照上述的【添加规则】将该规则写入新的位置。</a:t>
            </a:r>
            <a:endParaRPr lang="zh-CN" altLang="zh-CN" sz="1400" kern="100" dirty="0">
              <a:latin typeface="+mn-ea"/>
              <a:cs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altLang="zh-CN" kern="100" dirty="0">
                <a:latin typeface="+mn-ea"/>
                <a:cs typeface="Times New Roman" panose="02020603050405020304" pitchFamily="18" charset="0"/>
              </a:rPr>
              <a:t>Step2</a:t>
            </a:r>
            <a:r>
              <a:rPr lang="zh-CN" altLang="zh-CN" kern="100" dirty="0">
                <a:latin typeface="+mn-ea"/>
                <a:cs typeface="Times New Roman" panose="02020603050405020304" pitchFamily="18" charset="0"/>
              </a:rPr>
              <a:t>：删除过程。将旧规则从原有位置上删除</a:t>
            </a:r>
            <a:r>
              <a:rPr lang="zh-CN" altLang="zh-CN" kern="100" dirty="0" smtClean="0">
                <a:latin typeface="+mn-ea"/>
                <a:cs typeface="Times New Roman" panose="02020603050405020304" pitchFamily="18" charset="0"/>
              </a:rPr>
              <a:t>。</a:t>
            </a:r>
            <a:endParaRPr lang="en-US" altLang="zh-CN" kern="100" dirty="0" smtClean="0">
              <a:latin typeface="+mn-ea"/>
              <a:cs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endParaRPr lang="en-US" altLang="zh-CN" kern="100" dirty="0">
              <a:latin typeface="+mn-ea"/>
              <a:cs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zh-CN" altLang="en-US" kern="100" dirty="0" smtClean="0">
                <a:latin typeface="+mn-ea"/>
                <a:cs typeface="Times New Roman" panose="02020603050405020304" pitchFamily="18" charset="0"/>
              </a:rPr>
              <a:t>如图黄色部分，一致性得到保持。</a:t>
            </a:r>
            <a:endParaRPr lang="en-US" altLang="zh-CN" kern="100" dirty="0" smtClean="0">
              <a:latin typeface="+mn-ea"/>
              <a:cs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endParaRPr lang="en-US" altLang="zh-CN" sz="1400" kern="100" dirty="0">
              <a:effectLst/>
              <a:latin typeface="等线" panose="02010600030101010101" pitchFamily="2" charset="-122"/>
              <a:ea typeface="宋体" panose="02010600030101010101" pitchFamily="2" charset="-122"/>
              <a:cs typeface="Times New Roman" panose="02020603050405020304" pitchFamily="18" charset="0"/>
            </a:endParaRPr>
          </a:p>
        </p:txBody>
      </p:sp>
      <p:pic>
        <p:nvPicPr>
          <p:cNvPr id="7" name="图片 6"/>
          <p:cNvPicPr>
            <a:picLocks noChangeAspect="1"/>
          </p:cNvPicPr>
          <p:nvPr/>
        </p:nvPicPr>
        <p:blipFill>
          <a:blip r:embed="rId2"/>
          <a:stretch>
            <a:fillRect/>
          </a:stretch>
        </p:blipFill>
        <p:spPr>
          <a:xfrm>
            <a:off x="7978073" y="2079588"/>
            <a:ext cx="3980677" cy="3428612"/>
          </a:xfrm>
          <a:prstGeom prst="rect">
            <a:avLst/>
          </a:prstGeom>
        </p:spPr>
      </p:pic>
    </p:spTree>
    <p:extLst>
      <p:ext uri="{BB962C8B-B14F-4D97-AF65-F5344CB8AC3E}">
        <p14:creationId xmlns:p14="http://schemas.microsoft.com/office/powerpoint/2010/main" val="237450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57943" y="145500"/>
            <a:ext cx="10183763" cy="362708"/>
          </a:xfrm>
        </p:spPr>
        <p:txBody>
          <a:bodyPr/>
          <a:lstStyle/>
          <a:p>
            <a:r>
              <a:rPr lang="en-US" altLang="zh-CN" dirty="0"/>
              <a:t>Consistent PF Table Update for OTCAM</a:t>
            </a:r>
            <a:br>
              <a:rPr lang="en-US" altLang="zh-CN" dirty="0"/>
            </a:br>
            <a:endParaRPr kumimoji="1" lang="zh-CN" altLang="en-US" dirty="0"/>
          </a:p>
        </p:txBody>
      </p:sp>
      <p:sp>
        <p:nvSpPr>
          <p:cNvPr id="3" name="文本占位符 2"/>
          <p:cNvSpPr>
            <a:spLocks noGrp="1"/>
          </p:cNvSpPr>
          <p:nvPr>
            <p:ph type="body" sz="quarter" idx="11"/>
          </p:nvPr>
        </p:nvSpPr>
        <p:spPr>
          <a:xfrm>
            <a:off x="161912" y="85346"/>
            <a:ext cx="1405631" cy="480471"/>
          </a:xfrm>
        </p:spPr>
        <p:txBody>
          <a:bodyPr/>
          <a:lstStyle/>
          <a:p>
            <a:r>
              <a:rPr kumimoji="1" lang="en-US" altLang="zh-CN" dirty="0" smtClean="0"/>
              <a:t>08</a:t>
            </a:r>
            <a:endParaRPr kumimoji="1" lang="zh-CN" altLang="en-US" dirty="0"/>
          </a:p>
        </p:txBody>
      </p:sp>
      <p:sp>
        <p:nvSpPr>
          <p:cNvPr id="4" name="矩形 3"/>
          <p:cNvSpPr/>
          <p:nvPr/>
        </p:nvSpPr>
        <p:spPr>
          <a:xfrm>
            <a:off x="292540" y="956033"/>
            <a:ext cx="2938625" cy="461665"/>
          </a:xfrm>
          <a:prstGeom prst="rect">
            <a:avLst/>
          </a:prstGeom>
        </p:spPr>
        <p:txBody>
          <a:bodyPr wrap="none">
            <a:spAutoFit/>
          </a:bodyPr>
          <a:lstStyle/>
          <a:p>
            <a:r>
              <a:rPr lang="en-US" altLang="zh-CN" sz="2400" b="1" dirty="0" err="1" smtClean="0"/>
              <a:t>CoPTUA</a:t>
            </a:r>
            <a:r>
              <a:rPr lang="zh-CN" altLang="en-US" sz="2400" b="1" dirty="0" smtClean="0"/>
              <a:t> </a:t>
            </a:r>
            <a:r>
              <a:rPr kumimoji="1" lang="en-US" altLang="zh-CN" sz="2400" b="1" dirty="0" smtClean="0"/>
              <a:t>algorithm:</a:t>
            </a:r>
            <a:endParaRPr lang="zh-CN" altLang="en-US" sz="2400" b="1" dirty="0"/>
          </a:p>
        </p:txBody>
      </p:sp>
      <p:pic>
        <p:nvPicPr>
          <p:cNvPr id="6" name="图片 5"/>
          <p:cNvPicPr>
            <a:picLocks noChangeAspect="1"/>
          </p:cNvPicPr>
          <p:nvPr/>
        </p:nvPicPr>
        <p:blipFill>
          <a:blip r:embed="rId2"/>
          <a:stretch>
            <a:fillRect/>
          </a:stretch>
        </p:blipFill>
        <p:spPr>
          <a:xfrm>
            <a:off x="6999113" y="712519"/>
            <a:ext cx="4780726" cy="6145481"/>
          </a:xfrm>
          <a:prstGeom prst="rect">
            <a:avLst/>
          </a:prstGeom>
        </p:spPr>
      </p:pic>
      <p:sp>
        <p:nvSpPr>
          <p:cNvPr id="7" name="矩形 6"/>
          <p:cNvSpPr/>
          <p:nvPr/>
        </p:nvSpPr>
        <p:spPr>
          <a:xfrm>
            <a:off x="491532" y="1537179"/>
            <a:ext cx="6096385" cy="4247317"/>
          </a:xfrm>
          <a:prstGeom prst="rect">
            <a:avLst/>
          </a:prstGeom>
        </p:spPr>
        <p:txBody>
          <a:bodyPr wrap="square">
            <a:spAutoFit/>
          </a:bodyPr>
          <a:lstStyle/>
          <a:p>
            <a:r>
              <a:rPr lang="zh-CN" altLang="en-US" dirty="0"/>
              <a:t>(a</a:t>
            </a:r>
            <a:r>
              <a:rPr lang="zh-CN" altLang="en-US" dirty="0" smtClean="0"/>
              <a:t>)</a:t>
            </a:r>
            <a:r>
              <a:rPr lang="zh-CN" altLang="zh-CN" dirty="0"/>
              <a:t>具有</a:t>
            </a:r>
            <a:r>
              <a:rPr lang="en-US" altLang="zh-CN" dirty="0" err="1"/>
              <a:t>Nr</a:t>
            </a:r>
            <a:r>
              <a:rPr lang="zh-CN" altLang="zh-CN" dirty="0"/>
              <a:t>规则和</a:t>
            </a:r>
            <a:r>
              <a:rPr lang="en-US" altLang="zh-CN" dirty="0" smtClean="0"/>
              <a:t>Ne</a:t>
            </a:r>
            <a:r>
              <a:rPr lang="zh-CN" altLang="zh-CN" dirty="0" smtClean="0"/>
              <a:t>原始</a:t>
            </a:r>
            <a:r>
              <a:rPr lang="zh-CN" altLang="zh-CN" dirty="0"/>
              <a:t>表。</a:t>
            </a:r>
          </a:p>
          <a:p>
            <a:endParaRPr lang="en-US" altLang="zh-CN" dirty="0"/>
          </a:p>
          <a:p>
            <a:r>
              <a:rPr lang="en-US" altLang="zh-CN" dirty="0" smtClean="0"/>
              <a:t>(</a:t>
            </a:r>
            <a:r>
              <a:rPr lang="en-US" altLang="zh-CN" dirty="0"/>
              <a:t>b</a:t>
            </a:r>
            <a:r>
              <a:rPr lang="en-US" altLang="zh-CN" dirty="0" smtClean="0"/>
              <a:t>)</a:t>
            </a:r>
            <a:r>
              <a:rPr lang="zh-CN" altLang="en-US" dirty="0"/>
              <a:t>删除所有未出现在最终配置中的规则，所有相关规则都标记为“</a:t>
            </a:r>
            <a:r>
              <a:rPr lang="en-US" altLang="zh-CN" dirty="0"/>
              <a:t>o”</a:t>
            </a:r>
            <a:r>
              <a:rPr lang="zh-CN" altLang="en-US" dirty="0"/>
              <a:t>。</a:t>
            </a:r>
            <a:endParaRPr lang="en-US" altLang="zh-CN" dirty="0" smtClean="0"/>
          </a:p>
          <a:p>
            <a:endParaRPr lang="en-US" altLang="zh-CN" dirty="0"/>
          </a:p>
          <a:p>
            <a:r>
              <a:rPr lang="en-US" altLang="zh-CN" dirty="0"/>
              <a:t>(</a:t>
            </a:r>
            <a:r>
              <a:rPr lang="en-US" altLang="zh-CN" dirty="0" smtClean="0"/>
              <a:t>c)Ne</a:t>
            </a:r>
            <a:r>
              <a:rPr lang="zh-CN" altLang="en-US" dirty="0" smtClean="0"/>
              <a:t>个具有</a:t>
            </a:r>
            <a:r>
              <a:rPr lang="zh-CN" altLang="en-US" dirty="0"/>
              <a:t>最低匹配优先级的</a:t>
            </a:r>
            <a:r>
              <a:rPr lang="zh-CN" altLang="en-US" b="1" dirty="0"/>
              <a:t>相关规则</a:t>
            </a:r>
            <a:r>
              <a:rPr lang="zh-CN" altLang="en-US" dirty="0"/>
              <a:t>被移动到底部的空条目中。</a:t>
            </a:r>
            <a:endParaRPr lang="en-US" altLang="zh-CN" dirty="0"/>
          </a:p>
          <a:p>
            <a:r>
              <a:rPr lang="en-US" altLang="zh-CN" dirty="0"/>
              <a:t>(d</a:t>
            </a:r>
            <a:r>
              <a:rPr lang="en-US" altLang="zh-CN" dirty="0" smtClean="0"/>
              <a:t>)</a:t>
            </a:r>
            <a:r>
              <a:rPr lang="zh-CN" altLang="en-US" dirty="0"/>
              <a:t>其余的</a:t>
            </a:r>
            <a:r>
              <a:rPr lang="zh-CN" altLang="en-US" b="1" dirty="0"/>
              <a:t>相关规则</a:t>
            </a:r>
            <a:r>
              <a:rPr lang="zh-CN" altLang="en-US" dirty="0"/>
              <a:t>被移至顶部</a:t>
            </a:r>
            <a:r>
              <a:rPr lang="zh-CN" altLang="en-US" dirty="0" smtClean="0"/>
              <a:t>。</a:t>
            </a:r>
            <a:endParaRPr lang="en-US" altLang="zh-CN" dirty="0" smtClean="0"/>
          </a:p>
          <a:p>
            <a:endParaRPr lang="en-US" altLang="zh-CN" dirty="0"/>
          </a:p>
          <a:p>
            <a:r>
              <a:rPr lang="en-US" altLang="zh-CN" dirty="0" smtClean="0"/>
              <a:t>(e)</a:t>
            </a:r>
            <a:r>
              <a:rPr lang="zh-CN" altLang="en-US" dirty="0"/>
              <a:t>迭代重新排列</a:t>
            </a:r>
            <a:r>
              <a:rPr lang="en-US" altLang="zh-CN" dirty="0"/>
              <a:t>top</a:t>
            </a:r>
            <a:r>
              <a:rPr lang="zh-CN" altLang="en-US" dirty="0"/>
              <a:t>的相关规则，将它们放在所有</a:t>
            </a:r>
            <a:r>
              <a:rPr lang="en-US" altLang="zh-CN" dirty="0"/>
              <a:t>Ne</a:t>
            </a:r>
            <a:r>
              <a:rPr lang="zh-CN" altLang="en-US" dirty="0"/>
              <a:t>空条目下面（不包括分配给新规则的条目）。所有相关规则都是有序的</a:t>
            </a:r>
            <a:r>
              <a:rPr lang="zh-CN" altLang="en-US" dirty="0" smtClean="0"/>
              <a:t>。</a:t>
            </a:r>
            <a:endParaRPr lang="en-US" altLang="zh-CN" dirty="0" smtClean="0"/>
          </a:p>
          <a:p>
            <a:endParaRPr lang="en-US" altLang="zh-CN" dirty="0"/>
          </a:p>
          <a:p>
            <a:r>
              <a:rPr lang="en-US" altLang="zh-CN" dirty="0" smtClean="0"/>
              <a:t>(f)</a:t>
            </a:r>
            <a:r>
              <a:rPr lang="zh-CN" altLang="en-US" dirty="0"/>
              <a:t>将相关规则移至顶部（底部）以填充所有可用的空条目并添加所有新的传入规则。</a:t>
            </a:r>
            <a:endParaRPr lang="zh-CN" altLang="en-US" dirty="0">
              <a:solidFill>
                <a:srgbClr val="FF0000"/>
              </a:solidFill>
            </a:endParaRPr>
          </a:p>
        </p:txBody>
      </p:sp>
      <p:sp>
        <p:nvSpPr>
          <p:cNvPr id="8" name="文本框 7"/>
          <p:cNvSpPr txBox="1"/>
          <p:nvPr/>
        </p:nvSpPr>
        <p:spPr>
          <a:xfrm>
            <a:off x="8953995" y="1411573"/>
            <a:ext cx="950026" cy="206415"/>
          </a:xfrm>
          <a:prstGeom prst="rect">
            <a:avLst/>
          </a:prstGeom>
          <a:noFill/>
          <a:ln w="19050">
            <a:solidFill>
              <a:srgbClr val="FF0000"/>
            </a:solidFill>
          </a:ln>
        </p:spPr>
        <p:txBody>
          <a:bodyPr wrap="square" rtlCol="0">
            <a:spAutoFit/>
          </a:bodyPr>
          <a:lstStyle/>
          <a:p>
            <a:endParaRPr kumimoji="1" lang="zh-CN" altLang="en-US">
              <a:solidFill>
                <a:srgbClr val="FF0000"/>
              </a:solidFill>
            </a:endParaRPr>
          </a:p>
        </p:txBody>
      </p:sp>
      <p:sp>
        <p:nvSpPr>
          <p:cNvPr id="9" name="文本框 8"/>
          <p:cNvSpPr txBox="1"/>
          <p:nvPr/>
        </p:nvSpPr>
        <p:spPr>
          <a:xfrm>
            <a:off x="10569038" y="2671948"/>
            <a:ext cx="893302" cy="676893"/>
          </a:xfrm>
          <a:prstGeom prst="rect">
            <a:avLst/>
          </a:prstGeom>
          <a:noFill/>
          <a:ln w="19050">
            <a:solidFill>
              <a:srgbClr val="FFC000"/>
            </a:solidFill>
          </a:ln>
        </p:spPr>
        <p:txBody>
          <a:bodyPr wrap="square" rtlCol="0">
            <a:spAutoFit/>
          </a:bodyPr>
          <a:lstStyle/>
          <a:p>
            <a:endParaRPr kumimoji="1" lang="zh-CN" altLang="en-US">
              <a:solidFill>
                <a:srgbClr val="FF0000"/>
              </a:solidFill>
            </a:endParaRPr>
          </a:p>
        </p:txBody>
      </p:sp>
      <p:sp>
        <p:nvSpPr>
          <p:cNvPr id="10" name="文本框 9"/>
          <p:cNvSpPr txBox="1"/>
          <p:nvPr/>
        </p:nvSpPr>
        <p:spPr>
          <a:xfrm>
            <a:off x="7291584" y="1411574"/>
            <a:ext cx="855561" cy="206415"/>
          </a:xfrm>
          <a:prstGeom prst="rect">
            <a:avLst/>
          </a:prstGeom>
          <a:noFill/>
          <a:ln w="19050">
            <a:solidFill>
              <a:srgbClr val="FF0000"/>
            </a:solidFill>
          </a:ln>
        </p:spPr>
        <p:txBody>
          <a:bodyPr wrap="square" rtlCol="0">
            <a:spAutoFit/>
          </a:bodyPr>
          <a:lstStyle/>
          <a:p>
            <a:endParaRPr kumimoji="1" lang="zh-CN" altLang="en-US">
              <a:solidFill>
                <a:srgbClr val="FF0000"/>
              </a:solidFill>
            </a:endParaRPr>
          </a:p>
        </p:txBody>
      </p:sp>
      <p:sp>
        <p:nvSpPr>
          <p:cNvPr id="11" name="文本框 10"/>
          <p:cNvSpPr txBox="1"/>
          <p:nvPr/>
        </p:nvSpPr>
        <p:spPr>
          <a:xfrm>
            <a:off x="8953995" y="2068862"/>
            <a:ext cx="950026" cy="436832"/>
          </a:xfrm>
          <a:prstGeom prst="rect">
            <a:avLst/>
          </a:prstGeom>
          <a:noFill/>
          <a:ln w="19050">
            <a:solidFill>
              <a:srgbClr val="FFC000"/>
            </a:solidFill>
          </a:ln>
        </p:spPr>
        <p:txBody>
          <a:bodyPr wrap="square" rtlCol="0">
            <a:spAutoFit/>
          </a:bodyPr>
          <a:lstStyle/>
          <a:p>
            <a:endParaRPr kumimoji="1" lang="zh-CN" altLang="en-US">
              <a:solidFill>
                <a:srgbClr val="FF0000"/>
              </a:solidFill>
            </a:endParaRPr>
          </a:p>
        </p:txBody>
      </p:sp>
      <p:sp>
        <p:nvSpPr>
          <p:cNvPr id="12" name="文本框 11"/>
          <p:cNvSpPr txBox="1"/>
          <p:nvPr/>
        </p:nvSpPr>
        <p:spPr>
          <a:xfrm>
            <a:off x="10569038" y="1617989"/>
            <a:ext cx="893302" cy="248807"/>
          </a:xfrm>
          <a:prstGeom prst="rect">
            <a:avLst/>
          </a:prstGeom>
          <a:noFill/>
          <a:ln w="19050">
            <a:solidFill>
              <a:srgbClr val="92D050"/>
            </a:solidFill>
          </a:ln>
        </p:spPr>
        <p:txBody>
          <a:bodyPr wrap="square" rtlCol="0">
            <a:spAutoFit/>
          </a:bodyPr>
          <a:lstStyle/>
          <a:p>
            <a:endParaRPr kumimoji="1" lang="zh-CN" altLang="en-US">
              <a:solidFill>
                <a:srgbClr val="FF0000"/>
              </a:solidFill>
            </a:endParaRPr>
          </a:p>
        </p:txBody>
      </p:sp>
      <p:sp>
        <p:nvSpPr>
          <p:cNvPr id="13" name="文本框 12"/>
          <p:cNvSpPr txBox="1"/>
          <p:nvPr/>
        </p:nvSpPr>
        <p:spPr>
          <a:xfrm>
            <a:off x="7253843" y="4506616"/>
            <a:ext cx="893302" cy="248807"/>
          </a:xfrm>
          <a:prstGeom prst="rect">
            <a:avLst/>
          </a:prstGeom>
          <a:noFill/>
          <a:ln w="19050">
            <a:solidFill>
              <a:srgbClr val="92D050"/>
            </a:solidFill>
          </a:ln>
        </p:spPr>
        <p:txBody>
          <a:bodyPr wrap="square" rtlCol="0">
            <a:spAutoFit/>
          </a:bodyPr>
          <a:lstStyle/>
          <a:p>
            <a:endParaRPr kumimoji="1" lang="zh-CN" altLang="en-US">
              <a:solidFill>
                <a:srgbClr val="FF0000"/>
              </a:solidFill>
            </a:endParaRPr>
          </a:p>
        </p:txBody>
      </p:sp>
      <p:sp>
        <p:nvSpPr>
          <p:cNvPr id="17" name="下箭头 16"/>
          <p:cNvSpPr/>
          <p:nvPr/>
        </p:nvSpPr>
        <p:spPr>
          <a:xfrm flipH="1" flipV="1">
            <a:off x="10577313" y="1466888"/>
            <a:ext cx="204533" cy="352591"/>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8" name="文本框 17"/>
          <p:cNvSpPr txBox="1"/>
          <p:nvPr/>
        </p:nvSpPr>
        <p:spPr>
          <a:xfrm>
            <a:off x="7822446" y="1306442"/>
            <a:ext cx="998334" cy="369332"/>
          </a:xfrm>
          <a:prstGeom prst="rect">
            <a:avLst/>
          </a:prstGeom>
          <a:noFill/>
        </p:spPr>
        <p:txBody>
          <a:bodyPr wrap="square" rtlCol="0">
            <a:spAutoFit/>
          </a:bodyPr>
          <a:lstStyle/>
          <a:p>
            <a:r>
              <a:rPr kumimoji="1" lang="en-US" altLang="zh-CN" b="1" dirty="0" smtClean="0">
                <a:solidFill>
                  <a:srgbClr val="FF0000"/>
                </a:solidFill>
              </a:rPr>
              <a:t>Delete!</a:t>
            </a:r>
            <a:endParaRPr kumimoji="1" lang="zh-CN" altLang="en-US" b="1" dirty="0">
              <a:solidFill>
                <a:srgbClr val="FF0000"/>
              </a:solidFill>
            </a:endParaRPr>
          </a:p>
        </p:txBody>
      </p:sp>
      <p:sp>
        <p:nvSpPr>
          <p:cNvPr id="19" name="文本框 18"/>
          <p:cNvSpPr txBox="1"/>
          <p:nvPr/>
        </p:nvSpPr>
        <p:spPr>
          <a:xfrm>
            <a:off x="7282148" y="4315103"/>
            <a:ext cx="874432" cy="205584"/>
          </a:xfrm>
          <a:prstGeom prst="rect">
            <a:avLst/>
          </a:prstGeom>
          <a:noFill/>
          <a:ln w="19050">
            <a:solidFill>
              <a:srgbClr val="00B0F0"/>
            </a:solidFill>
          </a:ln>
        </p:spPr>
        <p:txBody>
          <a:bodyPr wrap="square" rtlCol="0">
            <a:spAutoFit/>
          </a:bodyPr>
          <a:lstStyle/>
          <a:p>
            <a:endParaRPr kumimoji="1" lang="zh-CN" altLang="en-US">
              <a:solidFill>
                <a:srgbClr val="FF0000"/>
              </a:solidFill>
            </a:endParaRPr>
          </a:p>
        </p:txBody>
      </p:sp>
      <p:sp>
        <p:nvSpPr>
          <p:cNvPr id="20" name="文本框 19"/>
          <p:cNvSpPr txBox="1"/>
          <p:nvPr/>
        </p:nvSpPr>
        <p:spPr>
          <a:xfrm>
            <a:off x="9680840" y="6452602"/>
            <a:ext cx="1350050" cy="338554"/>
          </a:xfrm>
          <a:prstGeom prst="rect">
            <a:avLst/>
          </a:prstGeom>
          <a:noFill/>
        </p:spPr>
        <p:txBody>
          <a:bodyPr wrap="none" rtlCol="0">
            <a:spAutoFit/>
          </a:bodyPr>
          <a:lstStyle/>
          <a:p>
            <a:r>
              <a:rPr kumimoji="1" lang="en-US" altLang="zh-CN" sz="1600" b="1" dirty="0" smtClean="0">
                <a:solidFill>
                  <a:srgbClr val="FF0000"/>
                </a:solidFill>
              </a:rPr>
              <a:t>No addition</a:t>
            </a:r>
            <a:endParaRPr kumimoji="1" lang="zh-CN" altLang="en-US" sz="1600" b="1" dirty="0">
              <a:solidFill>
                <a:srgbClr val="FF0000"/>
              </a:solidFill>
            </a:endParaRPr>
          </a:p>
        </p:txBody>
      </p:sp>
      <p:sp>
        <p:nvSpPr>
          <p:cNvPr id="21" name="下箭头 20"/>
          <p:cNvSpPr/>
          <p:nvPr/>
        </p:nvSpPr>
        <p:spPr>
          <a:xfrm flipH="1">
            <a:off x="8219382" y="4309064"/>
            <a:ext cx="183141" cy="944222"/>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2" name="文本框 21"/>
          <p:cNvSpPr txBox="1"/>
          <p:nvPr/>
        </p:nvSpPr>
        <p:spPr>
          <a:xfrm>
            <a:off x="8098559" y="4066027"/>
            <a:ext cx="1012392" cy="307777"/>
          </a:xfrm>
          <a:prstGeom prst="rect">
            <a:avLst/>
          </a:prstGeom>
          <a:noFill/>
        </p:spPr>
        <p:txBody>
          <a:bodyPr wrap="square" rtlCol="0">
            <a:spAutoFit/>
          </a:bodyPr>
          <a:lstStyle/>
          <a:p>
            <a:r>
              <a:rPr kumimoji="1" lang="en-US" altLang="zh-CN" sz="1400" b="1" dirty="0" smtClean="0"/>
              <a:t>Iterator 1</a:t>
            </a:r>
            <a:endParaRPr kumimoji="1" lang="zh-CN" altLang="en-US" sz="1400" b="1" dirty="0"/>
          </a:p>
        </p:txBody>
      </p:sp>
      <p:sp>
        <p:nvSpPr>
          <p:cNvPr id="23" name="文本框 22"/>
          <p:cNvSpPr txBox="1"/>
          <p:nvPr/>
        </p:nvSpPr>
        <p:spPr>
          <a:xfrm>
            <a:off x="7282148" y="4542054"/>
            <a:ext cx="874432" cy="205584"/>
          </a:xfrm>
          <a:prstGeom prst="rect">
            <a:avLst/>
          </a:prstGeom>
          <a:noFill/>
          <a:ln w="19050">
            <a:solidFill>
              <a:srgbClr val="00B0F0"/>
            </a:solidFill>
          </a:ln>
        </p:spPr>
        <p:txBody>
          <a:bodyPr wrap="square" rtlCol="0">
            <a:spAutoFit/>
          </a:bodyPr>
          <a:lstStyle/>
          <a:p>
            <a:endParaRPr kumimoji="1" lang="zh-CN" altLang="en-US">
              <a:solidFill>
                <a:srgbClr val="FF0000"/>
              </a:solidFill>
            </a:endParaRPr>
          </a:p>
        </p:txBody>
      </p:sp>
      <p:sp>
        <p:nvSpPr>
          <p:cNvPr id="24" name="下箭头 23"/>
          <p:cNvSpPr/>
          <p:nvPr/>
        </p:nvSpPr>
        <p:spPr>
          <a:xfrm flipH="1">
            <a:off x="8233753" y="4536692"/>
            <a:ext cx="175719" cy="393927"/>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5" name="文本框 24"/>
          <p:cNvSpPr txBox="1"/>
          <p:nvPr/>
        </p:nvSpPr>
        <p:spPr>
          <a:xfrm>
            <a:off x="8098559" y="4055185"/>
            <a:ext cx="1012392" cy="307777"/>
          </a:xfrm>
          <a:prstGeom prst="rect">
            <a:avLst/>
          </a:prstGeom>
          <a:noFill/>
        </p:spPr>
        <p:txBody>
          <a:bodyPr wrap="square" rtlCol="0">
            <a:spAutoFit/>
          </a:bodyPr>
          <a:lstStyle/>
          <a:p>
            <a:r>
              <a:rPr kumimoji="1" lang="en-US" altLang="zh-CN" sz="1400" b="1" dirty="0" smtClean="0"/>
              <a:t>Iterator 2</a:t>
            </a:r>
            <a:endParaRPr kumimoji="1" lang="zh-CN" altLang="en-US" sz="1400" b="1" dirty="0"/>
          </a:p>
        </p:txBody>
      </p:sp>
      <p:sp>
        <p:nvSpPr>
          <p:cNvPr id="26" name="文本框 25"/>
          <p:cNvSpPr txBox="1"/>
          <p:nvPr/>
        </p:nvSpPr>
        <p:spPr>
          <a:xfrm>
            <a:off x="8986035" y="4725035"/>
            <a:ext cx="874432" cy="205584"/>
          </a:xfrm>
          <a:prstGeom prst="rect">
            <a:avLst/>
          </a:prstGeom>
          <a:noFill/>
          <a:ln w="19050">
            <a:solidFill>
              <a:srgbClr val="00B0F0"/>
            </a:solidFill>
          </a:ln>
        </p:spPr>
        <p:txBody>
          <a:bodyPr wrap="square" rtlCol="0">
            <a:spAutoFit/>
          </a:bodyPr>
          <a:lstStyle/>
          <a:p>
            <a:endParaRPr kumimoji="1" lang="zh-CN" altLang="en-US">
              <a:solidFill>
                <a:srgbClr val="FF0000"/>
              </a:solidFill>
            </a:endParaRPr>
          </a:p>
        </p:txBody>
      </p:sp>
      <p:sp>
        <p:nvSpPr>
          <p:cNvPr id="27" name="文本框 26"/>
          <p:cNvSpPr txBox="1"/>
          <p:nvPr/>
        </p:nvSpPr>
        <p:spPr>
          <a:xfrm>
            <a:off x="8986035" y="5150494"/>
            <a:ext cx="874432" cy="205584"/>
          </a:xfrm>
          <a:prstGeom prst="rect">
            <a:avLst/>
          </a:prstGeom>
          <a:noFill/>
          <a:ln w="19050">
            <a:solidFill>
              <a:srgbClr val="00B0F0"/>
            </a:solidFill>
          </a:ln>
        </p:spPr>
        <p:txBody>
          <a:bodyPr wrap="square" rtlCol="0">
            <a:spAutoFit/>
          </a:bodyPr>
          <a:lstStyle/>
          <a:p>
            <a:endParaRPr kumimoji="1" lang="zh-CN" altLang="en-US">
              <a:solidFill>
                <a:srgbClr val="FF0000"/>
              </a:solidFill>
            </a:endParaRPr>
          </a:p>
        </p:txBody>
      </p:sp>
      <p:sp>
        <p:nvSpPr>
          <p:cNvPr id="28" name="文本框 27"/>
          <p:cNvSpPr txBox="1"/>
          <p:nvPr/>
        </p:nvSpPr>
        <p:spPr>
          <a:xfrm>
            <a:off x="8974285" y="5810557"/>
            <a:ext cx="929735" cy="575202"/>
          </a:xfrm>
          <a:prstGeom prst="rect">
            <a:avLst/>
          </a:prstGeom>
          <a:noFill/>
          <a:ln w="19050">
            <a:solidFill>
              <a:srgbClr val="7030A0"/>
            </a:solidFill>
          </a:ln>
        </p:spPr>
        <p:txBody>
          <a:bodyPr wrap="square" rtlCol="0">
            <a:spAutoFit/>
          </a:bodyPr>
          <a:lstStyle/>
          <a:p>
            <a:endParaRPr kumimoji="1" lang="zh-CN" altLang="en-US">
              <a:solidFill>
                <a:srgbClr val="FF0000"/>
              </a:solidFill>
            </a:endParaRPr>
          </a:p>
        </p:txBody>
      </p:sp>
      <p:sp>
        <p:nvSpPr>
          <p:cNvPr id="30" name="文本框 29"/>
          <p:cNvSpPr txBox="1"/>
          <p:nvPr/>
        </p:nvSpPr>
        <p:spPr>
          <a:xfrm>
            <a:off x="10577313" y="4262238"/>
            <a:ext cx="885027" cy="384190"/>
          </a:xfrm>
          <a:prstGeom prst="rect">
            <a:avLst/>
          </a:prstGeom>
          <a:noFill/>
          <a:ln w="19050">
            <a:solidFill>
              <a:srgbClr val="7030A0"/>
            </a:solidFill>
          </a:ln>
        </p:spPr>
        <p:txBody>
          <a:bodyPr wrap="square" rtlCol="0">
            <a:spAutoFit/>
          </a:bodyPr>
          <a:lstStyle/>
          <a:p>
            <a:endParaRPr kumimoji="1" lang="zh-CN" altLang="en-US">
              <a:solidFill>
                <a:srgbClr val="FF0000"/>
              </a:solidFill>
            </a:endParaRPr>
          </a:p>
        </p:txBody>
      </p:sp>
      <p:sp>
        <p:nvSpPr>
          <p:cNvPr id="31" name="下箭头 30"/>
          <p:cNvSpPr/>
          <p:nvPr/>
        </p:nvSpPr>
        <p:spPr>
          <a:xfrm flipH="1" flipV="1">
            <a:off x="9967479" y="4552829"/>
            <a:ext cx="151775" cy="1257727"/>
          </a:xfrm>
          <a:prstGeom prst="down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3521949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8"/>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hidden"/>
                                      </p:to>
                                    </p:se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11"/>
                                        </p:tgtEl>
                                        <p:attrNameLst>
                                          <p:attrName>style.visibility</p:attrName>
                                        </p:attrNameLst>
                                      </p:cBhvr>
                                      <p:to>
                                        <p:strVal val="hidden"/>
                                      </p:to>
                                    </p:set>
                                  </p:childTnLst>
                                </p:cTn>
                              </p:par>
                            </p:childTnLst>
                          </p:cTn>
                        </p:par>
                        <p:par>
                          <p:cTn id="42" fill="hold">
                            <p:stCondLst>
                              <p:cond delay="0"/>
                            </p:stCondLst>
                            <p:childTnLst>
                              <p:par>
                                <p:cTn id="43" presetID="1" presetClass="exit" presetSubtype="0" fill="hold" grpId="1" nodeType="afterEffect">
                                  <p:stCondLst>
                                    <p:cond delay="0"/>
                                  </p:stCondLst>
                                  <p:childTnLst>
                                    <p:set>
                                      <p:cBhvr>
                                        <p:cTn id="44" dur="1" fill="hold">
                                          <p:stCondLst>
                                            <p:cond delay="0"/>
                                          </p:stCondLst>
                                        </p:cTn>
                                        <p:tgtEl>
                                          <p:spTgt spid="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12"/>
                                        </p:tgtEl>
                                        <p:attrNameLst>
                                          <p:attrName>style.visibility</p:attrName>
                                        </p:attrNameLst>
                                      </p:cBhvr>
                                      <p:to>
                                        <p:strVal val="hidden"/>
                                      </p:to>
                                    </p:set>
                                  </p:childTnLst>
                                </p:cTn>
                              </p:par>
                            </p:childTnLst>
                          </p:cTn>
                        </p:par>
                        <p:par>
                          <p:cTn id="65" fill="hold">
                            <p:stCondLst>
                              <p:cond delay="0"/>
                            </p:stCondLst>
                            <p:childTnLst>
                              <p:par>
                                <p:cTn id="66" presetID="1" presetClass="exit" presetSubtype="0" fill="hold" grpId="1" nodeType="afterEffect">
                                  <p:stCondLst>
                                    <p:cond delay="0"/>
                                  </p:stCondLst>
                                  <p:childTnLst>
                                    <p:set>
                                      <p:cBhvr>
                                        <p:cTn id="67" dur="1" fill="hold">
                                          <p:stCondLst>
                                            <p:cond delay="0"/>
                                          </p:stCondLst>
                                        </p:cTn>
                                        <p:tgtEl>
                                          <p:spTgt spid="17"/>
                                        </p:tgtEl>
                                        <p:attrNameLst>
                                          <p:attrName>style.visibility</p:attrName>
                                        </p:attrNameLst>
                                      </p:cBhvr>
                                      <p:to>
                                        <p:strVal val="hidden"/>
                                      </p:to>
                                    </p:set>
                                  </p:childTnLst>
                                </p:cTn>
                              </p:par>
                            </p:childTnLst>
                          </p:cTn>
                        </p:par>
                        <p:par>
                          <p:cTn id="68" fill="hold">
                            <p:stCondLst>
                              <p:cond delay="0"/>
                            </p:stCondLst>
                            <p:childTnLst>
                              <p:par>
                                <p:cTn id="69" presetID="1" presetClass="exit" presetSubtype="0" fill="hold" grpId="1" nodeType="afterEffect">
                                  <p:stCondLst>
                                    <p:cond delay="0"/>
                                  </p:stCondLst>
                                  <p:childTnLst>
                                    <p:set>
                                      <p:cBhvr>
                                        <p:cTn id="70" dur="1" fill="hold">
                                          <p:stCondLst>
                                            <p:cond delay="0"/>
                                          </p:stCondLst>
                                        </p:cTn>
                                        <p:tgtEl>
                                          <p:spTgt spid="13"/>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22"/>
                                        </p:tgtEl>
                                        <p:attrNameLst>
                                          <p:attrName>style.visibility</p:attrName>
                                        </p:attrNameLst>
                                      </p:cBhvr>
                                      <p:to>
                                        <p:strVal val="hidden"/>
                                      </p:to>
                                    </p:set>
                                  </p:childTnLst>
                                </p:cTn>
                              </p:par>
                            </p:childTnLst>
                          </p:cTn>
                        </p:par>
                        <p:par>
                          <p:cTn id="95" fill="hold">
                            <p:stCondLst>
                              <p:cond delay="0"/>
                            </p:stCondLst>
                            <p:childTnLst>
                              <p:par>
                                <p:cTn id="96" presetID="1" presetClass="exit" presetSubtype="0" fill="hold" grpId="1" nodeType="afterEffect">
                                  <p:stCondLst>
                                    <p:cond delay="0"/>
                                  </p:stCondLst>
                                  <p:childTnLst>
                                    <p:set>
                                      <p:cBhvr>
                                        <p:cTn id="97" dur="1" fill="hold">
                                          <p:stCondLst>
                                            <p:cond delay="0"/>
                                          </p:stCondLst>
                                        </p:cTn>
                                        <p:tgtEl>
                                          <p:spTgt spid="21"/>
                                        </p:tgtEl>
                                        <p:attrNameLst>
                                          <p:attrName>style.visibility</p:attrName>
                                        </p:attrNameLst>
                                      </p:cBhvr>
                                      <p:to>
                                        <p:strVal val="hidden"/>
                                      </p:to>
                                    </p:set>
                                  </p:childTnLst>
                                </p:cTn>
                              </p:par>
                            </p:childTnLst>
                          </p:cTn>
                        </p:par>
                        <p:par>
                          <p:cTn id="98" fill="hold">
                            <p:stCondLst>
                              <p:cond delay="0"/>
                            </p:stCondLst>
                            <p:childTnLst>
                              <p:par>
                                <p:cTn id="99" presetID="1" presetClass="exit" presetSubtype="0" fill="hold" grpId="1" nodeType="afterEffect">
                                  <p:stCondLst>
                                    <p:cond delay="0"/>
                                  </p:stCondLst>
                                  <p:childTnLst>
                                    <p:set>
                                      <p:cBhvr>
                                        <p:cTn id="100" dur="1" fill="hold">
                                          <p:stCondLst>
                                            <p:cond delay="0"/>
                                          </p:stCondLst>
                                        </p:cTn>
                                        <p:tgtEl>
                                          <p:spTgt spid="19"/>
                                        </p:tgtEl>
                                        <p:attrNameLst>
                                          <p:attrName>style.visibility</p:attrName>
                                        </p:attrNameLst>
                                      </p:cBhvr>
                                      <p:to>
                                        <p:strVal val="hidden"/>
                                      </p:to>
                                    </p:set>
                                  </p:childTnLst>
                                </p:cTn>
                              </p:par>
                            </p:childTnLst>
                          </p:cTn>
                        </p:par>
                        <p:par>
                          <p:cTn id="101" fill="hold">
                            <p:stCondLst>
                              <p:cond delay="0"/>
                            </p:stCondLst>
                            <p:childTnLst>
                              <p:par>
                                <p:cTn id="102" presetID="1" presetClass="exit" presetSubtype="0" fill="hold" grpId="1" nodeType="afterEffect">
                                  <p:stCondLst>
                                    <p:cond delay="0"/>
                                  </p:stCondLst>
                                  <p:childTnLst>
                                    <p:set>
                                      <p:cBhvr>
                                        <p:cTn id="103" dur="1" fill="hold">
                                          <p:stCondLst>
                                            <p:cond delay="0"/>
                                          </p:stCondLst>
                                        </p:cTn>
                                        <p:tgtEl>
                                          <p:spTgt spid="27"/>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25"/>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23"/>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24"/>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26"/>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xit" presetSubtype="0" fill="hold" grpId="1" nodeType="clickEffect">
                                  <p:stCondLst>
                                    <p:cond delay="0"/>
                                  </p:stCondLst>
                                  <p:childTnLst>
                                    <p:set>
                                      <p:cBhvr>
                                        <p:cTn id="123" dur="1" fill="hold">
                                          <p:stCondLst>
                                            <p:cond delay="0"/>
                                          </p:stCondLst>
                                        </p:cTn>
                                        <p:tgtEl>
                                          <p:spTgt spid="25"/>
                                        </p:tgtEl>
                                        <p:attrNameLst>
                                          <p:attrName>style.visibility</p:attrName>
                                        </p:attrNameLst>
                                      </p:cBhvr>
                                      <p:to>
                                        <p:strVal val="hidden"/>
                                      </p:to>
                                    </p:set>
                                  </p:childTnLst>
                                </p:cTn>
                              </p:par>
                            </p:childTnLst>
                          </p:cTn>
                        </p:par>
                        <p:par>
                          <p:cTn id="124" fill="hold">
                            <p:stCondLst>
                              <p:cond delay="0"/>
                            </p:stCondLst>
                            <p:childTnLst>
                              <p:par>
                                <p:cTn id="125" presetID="1" presetClass="exit" presetSubtype="0" fill="hold" grpId="1" nodeType="afterEffect">
                                  <p:stCondLst>
                                    <p:cond delay="0"/>
                                  </p:stCondLst>
                                  <p:childTnLst>
                                    <p:set>
                                      <p:cBhvr>
                                        <p:cTn id="126" dur="1" fill="hold">
                                          <p:stCondLst>
                                            <p:cond delay="0"/>
                                          </p:stCondLst>
                                        </p:cTn>
                                        <p:tgtEl>
                                          <p:spTgt spid="24"/>
                                        </p:tgtEl>
                                        <p:attrNameLst>
                                          <p:attrName>style.visibility</p:attrName>
                                        </p:attrNameLst>
                                      </p:cBhvr>
                                      <p:to>
                                        <p:strVal val="hidden"/>
                                      </p:to>
                                    </p:set>
                                  </p:childTnLst>
                                </p:cTn>
                              </p:par>
                            </p:childTnLst>
                          </p:cTn>
                        </p:par>
                        <p:par>
                          <p:cTn id="127" fill="hold">
                            <p:stCondLst>
                              <p:cond delay="0"/>
                            </p:stCondLst>
                            <p:childTnLst>
                              <p:par>
                                <p:cTn id="128" presetID="1" presetClass="exit" presetSubtype="0" fill="hold" grpId="1" nodeType="afterEffect">
                                  <p:stCondLst>
                                    <p:cond delay="0"/>
                                  </p:stCondLst>
                                  <p:childTnLst>
                                    <p:set>
                                      <p:cBhvr>
                                        <p:cTn id="129" dur="1" fill="hold">
                                          <p:stCondLst>
                                            <p:cond delay="0"/>
                                          </p:stCondLst>
                                        </p:cTn>
                                        <p:tgtEl>
                                          <p:spTgt spid="23"/>
                                        </p:tgtEl>
                                        <p:attrNameLst>
                                          <p:attrName>style.visibility</p:attrName>
                                        </p:attrNameLst>
                                      </p:cBhvr>
                                      <p:to>
                                        <p:strVal val="hidden"/>
                                      </p:to>
                                    </p:set>
                                  </p:childTnLst>
                                </p:cTn>
                              </p:par>
                            </p:childTnLst>
                          </p:cTn>
                        </p:par>
                        <p:par>
                          <p:cTn id="130" fill="hold">
                            <p:stCondLst>
                              <p:cond delay="0"/>
                            </p:stCondLst>
                            <p:childTnLst>
                              <p:par>
                                <p:cTn id="131" presetID="1" presetClass="exit" presetSubtype="0" fill="hold" grpId="1" nodeType="afterEffect">
                                  <p:stCondLst>
                                    <p:cond delay="0"/>
                                  </p:stCondLst>
                                  <p:childTnLst>
                                    <p:set>
                                      <p:cBhvr>
                                        <p:cTn id="132" dur="1" fill="hold">
                                          <p:stCondLst>
                                            <p:cond delay="0"/>
                                          </p:stCondLst>
                                        </p:cTn>
                                        <p:tgtEl>
                                          <p:spTgt spid="26"/>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28"/>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31"/>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30"/>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7" grpId="0" animBg="1"/>
      <p:bldP spid="17" grpId="1" animBg="1"/>
      <p:bldP spid="18" grpId="0"/>
      <p:bldP spid="18" grpId="1"/>
      <p:bldP spid="19" grpId="0" animBg="1"/>
      <p:bldP spid="19" grpId="1" animBg="1"/>
      <p:bldP spid="20" grpId="0"/>
      <p:bldP spid="21" grpId="0" animBg="1"/>
      <p:bldP spid="21" grpId="1" animBg="1"/>
      <p:bldP spid="22" grpId="0"/>
      <p:bldP spid="22" grpId="1"/>
      <p:bldP spid="23" grpId="0" animBg="1"/>
      <p:bldP spid="23" grpId="1" animBg="1"/>
      <p:bldP spid="24" grpId="0" animBg="1"/>
      <p:bldP spid="24" grpId="1" animBg="1"/>
      <p:bldP spid="25" grpId="0"/>
      <p:bldP spid="25" grpId="1"/>
      <p:bldP spid="26" grpId="0" animBg="1"/>
      <p:bldP spid="26" grpId="1" animBg="1"/>
      <p:bldP spid="27" grpId="0" animBg="1"/>
      <p:bldP spid="27" grpId="1" animBg="1"/>
      <p:bldP spid="28" grpId="0" animBg="1"/>
      <p:bldP spid="30" grpId="0" animBg="1"/>
      <p:bldP spid="3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srcRect r="65316" b="48531"/>
          <a:stretch/>
        </p:blipFill>
        <p:spPr>
          <a:xfrm>
            <a:off x="8369634" y="956033"/>
            <a:ext cx="3092706" cy="5492940"/>
          </a:xfrm>
          <a:prstGeom prst="rect">
            <a:avLst/>
          </a:prstGeom>
        </p:spPr>
      </p:pic>
      <p:sp>
        <p:nvSpPr>
          <p:cNvPr id="2" name="文本占位符 1"/>
          <p:cNvSpPr>
            <a:spLocks noGrp="1"/>
          </p:cNvSpPr>
          <p:nvPr>
            <p:ph type="body" sz="quarter" idx="10"/>
          </p:nvPr>
        </p:nvSpPr>
        <p:spPr>
          <a:xfrm>
            <a:off x="938361" y="146156"/>
            <a:ext cx="10183763" cy="362708"/>
          </a:xfrm>
        </p:spPr>
        <p:txBody>
          <a:bodyPr/>
          <a:lstStyle/>
          <a:p>
            <a:r>
              <a:rPr lang="en-US" altLang="zh-CN" dirty="0"/>
              <a:t>Consistent PF Table Update for OTCAM</a:t>
            </a:r>
            <a:br>
              <a:rPr lang="en-US" altLang="zh-CN" dirty="0"/>
            </a:br>
            <a:endParaRPr kumimoji="1" lang="zh-CN" altLang="en-US" dirty="0"/>
          </a:p>
        </p:txBody>
      </p:sp>
      <p:sp>
        <p:nvSpPr>
          <p:cNvPr id="3" name="文本占位符 2"/>
          <p:cNvSpPr>
            <a:spLocks noGrp="1"/>
          </p:cNvSpPr>
          <p:nvPr>
            <p:ph type="body" sz="quarter" idx="11"/>
          </p:nvPr>
        </p:nvSpPr>
        <p:spPr>
          <a:xfrm>
            <a:off x="161912" y="85346"/>
            <a:ext cx="1405631" cy="480471"/>
          </a:xfrm>
        </p:spPr>
        <p:txBody>
          <a:bodyPr/>
          <a:lstStyle/>
          <a:p>
            <a:r>
              <a:rPr kumimoji="1" lang="en-US" altLang="zh-CN" dirty="0" smtClean="0"/>
              <a:t>09</a:t>
            </a:r>
            <a:endParaRPr kumimoji="1" lang="zh-CN" altLang="en-US" dirty="0"/>
          </a:p>
        </p:txBody>
      </p:sp>
      <p:sp>
        <p:nvSpPr>
          <p:cNvPr id="4" name="矩形 3"/>
          <p:cNvSpPr/>
          <p:nvPr/>
        </p:nvSpPr>
        <p:spPr>
          <a:xfrm>
            <a:off x="292540" y="956033"/>
            <a:ext cx="1608133" cy="461665"/>
          </a:xfrm>
          <a:prstGeom prst="rect">
            <a:avLst/>
          </a:prstGeom>
        </p:spPr>
        <p:txBody>
          <a:bodyPr wrap="none">
            <a:spAutoFit/>
          </a:bodyPr>
          <a:lstStyle/>
          <a:p>
            <a:r>
              <a:rPr lang="en-US" altLang="zh-CN" sz="2400" b="1" dirty="0" smtClean="0"/>
              <a:t>example</a:t>
            </a:r>
            <a:r>
              <a:rPr kumimoji="1" lang="en-US" altLang="zh-CN" sz="2400" b="1" dirty="0" smtClean="0"/>
              <a:t>:</a:t>
            </a:r>
            <a:endParaRPr lang="zh-CN" altLang="en-US" sz="2400" b="1" dirty="0"/>
          </a:p>
        </p:txBody>
      </p:sp>
      <p:pic>
        <p:nvPicPr>
          <p:cNvPr id="14" name="图片 13"/>
          <p:cNvPicPr>
            <a:picLocks noChangeAspect="1"/>
          </p:cNvPicPr>
          <p:nvPr/>
        </p:nvPicPr>
        <p:blipFill>
          <a:blip r:embed="rId3"/>
          <a:stretch>
            <a:fillRect/>
          </a:stretch>
        </p:blipFill>
        <p:spPr>
          <a:xfrm>
            <a:off x="746949" y="1617414"/>
            <a:ext cx="3048000" cy="381000"/>
          </a:xfrm>
          <a:prstGeom prst="rect">
            <a:avLst/>
          </a:prstGeom>
        </p:spPr>
      </p:pic>
      <p:pic>
        <p:nvPicPr>
          <p:cNvPr id="15" name="图片 14"/>
          <p:cNvPicPr>
            <a:picLocks noChangeAspect="1"/>
          </p:cNvPicPr>
          <p:nvPr/>
        </p:nvPicPr>
        <p:blipFill>
          <a:blip r:embed="rId4"/>
          <a:stretch>
            <a:fillRect/>
          </a:stretch>
        </p:blipFill>
        <p:spPr>
          <a:xfrm>
            <a:off x="746949" y="2115039"/>
            <a:ext cx="3048000" cy="413138"/>
          </a:xfrm>
          <a:prstGeom prst="rect">
            <a:avLst/>
          </a:prstGeom>
        </p:spPr>
      </p:pic>
      <p:pic>
        <p:nvPicPr>
          <p:cNvPr id="16" name="图片 15"/>
          <p:cNvPicPr>
            <a:picLocks noChangeAspect="1"/>
          </p:cNvPicPr>
          <p:nvPr/>
        </p:nvPicPr>
        <p:blipFill>
          <a:blip r:embed="rId5"/>
          <a:stretch>
            <a:fillRect/>
          </a:stretch>
        </p:blipFill>
        <p:spPr>
          <a:xfrm>
            <a:off x="767444" y="2732090"/>
            <a:ext cx="564252" cy="426068"/>
          </a:xfrm>
          <a:prstGeom prst="rect">
            <a:avLst/>
          </a:prstGeom>
        </p:spPr>
      </p:pic>
      <p:pic>
        <p:nvPicPr>
          <p:cNvPr id="29" name="图片 28"/>
          <p:cNvPicPr>
            <a:picLocks noChangeAspect="1"/>
          </p:cNvPicPr>
          <p:nvPr/>
        </p:nvPicPr>
        <p:blipFill>
          <a:blip r:embed="rId6"/>
          <a:stretch>
            <a:fillRect/>
          </a:stretch>
        </p:blipFill>
        <p:spPr>
          <a:xfrm>
            <a:off x="1567543" y="2732090"/>
            <a:ext cx="1558049" cy="437347"/>
          </a:xfrm>
          <a:prstGeom prst="rect">
            <a:avLst/>
          </a:prstGeom>
        </p:spPr>
      </p:pic>
      <p:sp>
        <p:nvSpPr>
          <p:cNvPr id="32" name="矩形 31"/>
          <p:cNvSpPr/>
          <p:nvPr/>
        </p:nvSpPr>
        <p:spPr>
          <a:xfrm>
            <a:off x="746949" y="3283649"/>
            <a:ext cx="6940040" cy="1754326"/>
          </a:xfrm>
          <a:prstGeom prst="rect">
            <a:avLst/>
          </a:prstGeom>
        </p:spPr>
        <p:txBody>
          <a:bodyPr wrap="square">
            <a:spAutoFit/>
          </a:bodyPr>
          <a:lstStyle/>
          <a:p>
            <a:r>
              <a:rPr lang="zh-CN" altLang="en-US" dirty="0" smtClean="0"/>
              <a:t>a </a:t>
            </a:r>
            <a:r>
              <a:rPr lang="zh-CN" altLang="en-US" dirty="0"/>
              <a:t>batch </a:t>
            </a:r>
            <a:r>
              <a:rPr lang="zh-CN" altLang="en-US" dirty="0" smtClean="0"/>
              <a:t>of updates </a:t>
            </a:r>
            <a:r>
              <a:rPr lang="zh-CN" altLang="en-US" dirty="0"/>
              <a:t>includes the deletion of E2 and additions of G </a:t>
            </a:r>
            <a:r>
              <a:rPr lang="zh-CN" altLang="en-US" dirty="0" smtClean="0"/>
              <a:t>and H</a:t>
            </a:r>
            <a:r>
              <a:rPr lang="zh-CN" altLang="en-US" dirty="0"/>
              <a:t>. </a:t>
            </a:r>
            <a:endParaRPr lang="en-US" altLang="zh-CN" dirty="0" smtClean="0"/>
          </a:p>
          <a:p>
            <a:pPr marL="285750" indent="-285750">
              <a:buFont typeface="Wingdings" charset="2"/>
              <a:buChar char="l"/>
            </a:pPr>
            <a:endParaRPr lang="en-US" altLang="zh-CN" dirty="0"/>
          </a:p>
          <a:p>
            <a:pPr marL="285750" indent="-285750">
              <a:buFont typeface="Wingdings" charset="2"/>
              <a:buChar char="l"/>
            </a:pPr>
            <a:endParaRPr lang="en-US" altLang="zh-CN" dirty="0" smtClean="0"/>
          </a:p>
          <a:p>
            <a:endParaRPr lang="en-US" altLang="zh-CN" dirty="0"/>
          </a:p>
          <a:p>
            <a:endParaRPr lang="zh-CN" altLang="en-US" dirty="0"/>
          </a:p>
        </p:txBody>
      </p:sp>
      <p:sp>
        <p:nvSpPr>
          <p:cNvPr id="33" name="矩形 32"/>
          <p:cNvSpPr/>
          <p:nvPr/>
        </p:nvSpPr>
        <p:spPr>
          <a:xfrm>
            <a:off x="746949" y="4101930"/>
            <a:ext cx="7130560" cy="2585323"/>
          </a:xfrm>
          <a:prstGeom prst="rect">
            <a:avLst/>
          </a:prstGeom>
        </p:spPr>
        <p:txBody>
          <a:bodyPr wrap="square">
            <a:spAutoFit/>
          </a:bodyPr>
          <a:lstStyle/>
          <a:p>
            <a:pPr marL="285750" indent="-285750">
              <a:buFont typeface="Wingdings" charset="2"/>
              <a:buChar char="l"/>
            </a:pPr>
            <a:r>
              <a:rPr lang="zh-CN" altLang="en-US" dirty="0"/>
              <a:t>The deletion of E</a:t>
            </a:r>
            <a:r>
              <a:rPr lang="zh-CN" altLang="en-US" baseline="-25000" dirty="0"/>
              <a:t>2</a:t>
            </a:r>
            <a:r>
              <a:rPr lang="zh-CN" altLang="en-US" dirty="0"/>
              <a:t> breaks M</a:t>
            </a:r>
            <a:r>
              <a:rPr lang="zh-CN" altLang="en-US" baseline="-25000" dirty="0"/>
              <a:t>E</a:t>
            </a:r>
            <a:r>
              <a:rPr lang="zh-CN" altLang="en-US" dirty="0"/>
              <a:t> into two separate</a:t>
            </a:r>
          </a:p>
          <a:p>
            <a:r>
              <a:rPr lang="zh-CN" altLang="en-US" dirty="0"/>
              <a:t>single-rule CRGs</a:t>
            </a:r>
            <a:r>
              <a:rPr lang="zh-CN" altLang="en-US" dirty="0" smtClean="0"/>
              <a:t>.</a:t>
            </a:r>
            <a:endParaRPr lang="en-US" altLang="zh-CN" dirty="0" smtClean="0"/>
          </a:p>
          <a:p>
            <a:endParaRPr lang="en-US" altLang="zh-CN" dirty="0"/>
          </a:p>
          <a:p>
            <a:pPr marL="285750" indent="-285750">
              <a:buFont typeface="Wingdings" charset="2"/>
              <a:buChar char="l"/>
            </a:pPr>
            <a:r>
              <a:rPr lang="en-US" altLang="zh-CN" dirty="0"/>
              <a:t>The addition of rule G merges E</a:t>
            </a:r>
            <a:r>
              <a:rPr lang="en-US" altLang="zh-CN" baseline="-25000" dirty="0"/>
              <a:t>3</a:t>
            </a:r>
            <a:r>
              <a:rPr lang="en-US" altLang="zh-CN" dirty="0"/>
              <a:t> and E</a:t>
            </a:r>
            <a:r>
              <a:rPr lang="en-US" altLang="zh-CN" baseline="-25000" dirty="0"/>
              <a:t>1</a:t>
            </a:r>
            <a:r>
              <a:rPr lang="en-US" altLang="zh-CN" dirty="0"/>
              <a:t> back </a:t>
            </a:r>
            <a:r>
              <a:rPr lang="en-US" altLang="zh-CN" dirty="0" smtClean="0"/>
              <a:t>into one </a:t>
            </a:r>
            <a:r>
              <a:rPr lang="en-US" altLang="zh-CN" dirty="0"/>
              <a:t>new MMG M</a:t>
            </a:r>
            <a:r>
              <a:rPr lang="en-US" altLang="zh-CN" baseline="-25000" dirty="0"/>
              <a:t>G</a:t>
            </a:r>
            <a:r>
              <a:rPr lang="en-US" altLang="zh-CN" dirty="0"/>
              <a:t>, i.e., E</a:t>
            </a:r>
            <a:r>
              <a:rPr lang="en-US" altLang="zh-CN" baseline="-25000" dirty="0"/>
              <a:t>1</a:t>
            </a:r>
            <a:r>
              <a:rPr lang="en-US" altLang="zh-CN" dirty="0"/>
              <a:t> </a:t>
            </a:r>
            <a:r>
              <a:rPr lang="en-US" altLang="zh-CN" dirty="0" smtClean="0"/>
              <a:t>-&gt; G  -&gt; </a:t>
            </a:r>
            <a:r>
              <a:rPr lang="en-US" altLang="zh-CN" dirty="0"/>
              <a:t>E</a:t>
            </a:r>
            <a:r>
              <a:rPr lang="en-US" altLang="zh-CN" baseline="-25000" dirty="0"/>
              <a:t>3</a:t>
            </a:r>
            <a:r>
              <a:rPr lang="en-US" altLang="zh-CN" dirty="0" smtClean="0"/>
              <a:t>.</a:t>
            </a:r>
          </a:p>
          <a:p>
            <a:endParaRPr lang="en-US" altLang="zh-CN" dirty="0"/>
          </a:p>
          <a:p>
            <a:pPr marL="285750" indent="-285750">
              <a:buFont typeface="Wingdings" charset="2"/>
              <a:buChar char="l"/>
            </a:pPr>
            <a:r>
              <a:rPr lang="en-US" altLang="zh-CN" dirty="0"/>
              <a:t>The addition of rule H </a:t>
            </a:r>
            <a:r>
              <a:rPr lang="en-US" altLang="zh-CN" dirty="0" smtClean="0"/>
              <a:t>merges </a:t>
            </a:r>
            <a:r>
              <a:rPr lang="en-US" altLang="zh-CN" dirty="0"/>
              <a:t>all </a:t>
            </a:r>
            <a:r>
              <a:rPr lang="en-US" altLang="zh-CN" dirty="0" smtClean="0"/>
              <a:t>the rules </a:t>
            </a:r>
            <a:r>
              <a:rPr lang="en-US" altLang="zh-CN" dirty="0"/>
              <a:t>in M</a:t>
            </a:r>
            <a:r>
              <a:rPr lang="en-US" altLang="zh-CN" baseline="-25000" dirty="0"/>
              <a:t>D</a:t>
            </a:r>
            <a:r>
              <a:rPr lang="en-US" altLang="zh-CN" dirty="0"/>
              <a:t> and M</a:t>
            </a:r>
            <a:r>
              <a:rPr lang="en-US" altLang="zh-CN" baseline="-25000" dirty="0"/>
              <a:t>G</a:t>
            </a:r>
            <a:r>
              <a:rPr lang="en-US" altLang="zh-CN" dirty="0"/>
              <a:t> into one MMG, i.e</a:t>
            </a:r>
            <a:r>
              <a:rPr lang="en-US" altLang="zh-CN" dirty="0" smtClean="0"/>
              <a:t>.</a:t>
            </a:r>
            <a:endParaRPr lang="en-US" altLang="zh-CN" dirty="0"/>
          </a:p>
          <a:p>
            <a:r>
              <a:rPr lang="en-US" altLang="zh-CN" dirty="0" smtClean="0"/>
              <a:t>     D</a:t>
            </a:r>
            <a:r>
              <a:rPr lang="en-US" altLang="zh-CN" baseline="-25000" dirty="0" smtClean="0"/>
              <a:t>3</a:t>
            </a:r>
            <a:r>
              <a:rPr lang="en-US" altLang="zh-CN" dirty="0" smtClean="0"/>
              <a:t> -&gt; D</a:t>
            </a:r>
            <a:r>
              <a:rPr lang="en-US" altLang="zh-CN" baseline="-25000" dirty="0" smtClean="0"/>
              <a:t>2</a:t>
            </a:r>
            <a:r>
              <a:rPr lang="en-US" altLang="zh-CN" dirty="0" smtClean="0"/>
              <a:t> </a:t>
            </a:r>
            <a:r>
              <a:rPr lang="en-US" altLang="zh-CN" dirty="0"/>
              <a:t>-&gt;</a:t>
            </a:r>
            <a:r>
              <a:rPr lang="en-US" altLang="zh-CN" dirty="0" smtClean="0"/>
              <a:t> </a:t>
            </a:r>
            <a:r>
              <a:rPr lang="en-US" altLang="zh-CN" dirty="0"/>
              <a:t>D</a:t>
            </a:r>
            <a:r>
              <a:rPr lang="en-US" altLang="zh-CN" baseline="-25000" dirty="0"/>
              <a:t>1</a:t>
            </a:r>
            <a:r>
              <a:rPr lang="en-US" altLang="zh-CN" dirty="0"/>
              <a:t> -&gt;</a:t>
            </a:r>
            <a:r>
              <a:rPr lang="en-US" altLang="zh-CN" dirty="0" smtClean="0"/>
              <a:t> </a:t>
            </a:r>
            <a:r>
              <a:rPr lang="en-US" altLang="zh-CN" dirty="0"/>
              <a:t>H -&gt; </a:t>
            </a:r>
            <a:r>
              <a:rPr lang="en-US" altLang="zh-CN" dirty="0" smtClean="0"/>
              <a:t>E</a:t>
            </a:r>
            <a:r>
              <a:rPr lang="en-US" altLang="zh-CN" baseline="-25000" dirty="0" smtClean="0"/>
              <a:t>1</a:t>
            </a:r>
            <a:r>
              <a:rPr lang="en-US" altLang="zh-CN" dirty="0"/>
              <a:t> -&gt; </a:t>
            </a:r>
            <a:r>
              <a:rPr lang="en-US" altLang="zh-CN" dirty="0" smtClean="0"/>
              <a:t>G </a:t>
            </a:r>
            <a:r>
              <a:rPr lang="en-US" altLang="zh-CN" dirty="0"/>
              <a:t>-&gt;</a:t>
            </a:r>
            <a:r>
              <a:rPr lang="en-US" altLang="zh-CN" dirty="0" smtClean="0"/>
              <a:t> </a:t>
            </a:r>
            <a:r>
              <a:rPr lang="en-US" altLang="zh-CN" dirty="0"/>
              <a:t>E</a:t>
            </a:r>
            <a:r>
              <a:rPr lang="en-US" altLang="zh-CN" baseline="-25000" dirty="0"/>
              <a:t>3</a:t>
            </a:r>
            <a:r>
              <a:rPr lang="en-US" altLang="zh-CN" dirty="0"/>
              <a:t>.</a:t>
            </a:r>
            <a:endParaRPr lang="zh-CN" altLang="en-US" dirty="0"/>
          </a:p>
        </p:txBody>
      </p:sp>
    </p:spTree>
    <p:extLst>
      <p:ext uri="{BB962C8B-B14F-4D97-AF65-F5344CB8AC3E}">
        <p14:creationId xmlns:p14="http://schemas.microsoft.com/office/powerpoint/2010/main" val="968150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srcRect r="35278" b="49723"/>
          <a:stretch/>
        </p:blipFill>
        <p:spPr>
          <a:xfrm>
            <a:off x="3090326" y="1671800"/>
            <a:ext cx="5378358" cy="5186200"/>
          </a:xfrm>
          <a:prstGeom prst="rect">
            <a:avLst/>
          </a:prstGeom>
        </p:spPr>
      </p:pic>
      <p:sp>
        <p:nvSpPr>
          <p:cNvPr id="2" name="文本占位符 1"/>
          <p:cNvSpPr>
            <a:spLocks noGrp="1"/>
          </p:cNvSpPr>
          <p:nvPr>
            <p:ph type="body" sz="quarter" idx="10"/>
          </p:nvPr>
        </p:nvSpPr>
        <p:spPr>
          <a:xfrm>
            <a:off x="993569" y="144227"/>
            <a:ext cx="10183763" cy="362708"/>
          </a:xfrm>
        </p:spPr>
        <p:txBody>
          <a:bodyPr/>
          <a:lstStyle/>
          <a:p>
            <a:r>
              <a:rPr lang="en-US" altLang="zh-CN" dirty="0"/>
              <a:t>Consistent PF Table Update for OTCAM</a:t>
            </a:r>
            <a:br>
              <a:rPr lang="en-US" altLang="zh-CN" dirty="0"/>
            </a:br>
            <a:endParaRPr kumimoji="1" lang="zh-CN" altLang="en-US" dirty="0"/>
          </a:p>
        </p:txBody>
      </p:sp>
      <p:sp>
        <p:nvSpPr>
          <p:cNvPr id="3" name="文本占位符 2"/>
          <p:cNvSpPr>
            <a:spLocks noGrp="1"/>
          </p:cNvSpPr>
          <p:nvPr>
            <p:ph type="body" sz="quarter" idx="11"/>
          </p:nvPr>
        </p:nvSpPr>
        <p:spPr>
          <a:xfrm>
            <a:off x="161912" y="85346"/>
            <a:ext cx="1405631" cy="480471"/>
          </a:xfrm>
        </p:spPr>
        <p:txBody>
          <a:bodyPr/>
          <a:lstStyle/>
          <a:p>
            <a:r>
              <a:rPr kumimoji="1" lang="en-US" altLang="zh-CN" dirty="0" smtClean="0"/>
              <a:t>10</a:t>
            </a:r>
            <a:endParaRPr kumimoji="1" lang="zh-CN" altLang="en-US" dirty="0"/>
          </a:p>
        </p:txBody>
      </p:sp>
      <p:sp>
        <p:nvSpPr>
          <p:cNvPr id="4" name="矩形 3"/>
          <p:cNvSpPr/>
          <p:nvPr/>
        </p:nvSpPr>
        <p:spPr>
          <a:xfrm>
            <a:off x="292540" y="956033"/>
            <a:ext cx="1608133" cy="461665"/>
          </a:xfrm>
          <a:prstGeom prst="rect">
            <a:avLst/>
          </a:prstGeom>
        </p:spPr>
        <p:txBody>
          <a:bodyPr wrap="none">
            <a:spAutoFit/>
          </a:bodyPr>
          <a:lstStyle/>
          <a:p>
            <a:r>
              <a:rPr lang="en-US" altLang="zh-CN" sz="2400" b="1" dirty="0" smtClean="0"/>
              <a:t>example</a:t>
            </a:r>
            <a:r>
              <a:rPr kumimoji="1" lang="en-US" altLang="zh-CN" sz="2400" b="1" dirty="0" smtClean="0"/>
              <a:t>:</a:t>
            </a:r>
            <a:endParaRPr lang="zh-CN" altLang="en-US" sz="2400" b="1" dirty="0"/>
          </a:p>
        </p:txBody>
      </p:sp>
      <p:sp>
        <p:nvSpPr>
          <p:cNvPr id="10" name="文本框 9"/>
          <p:cNvSpPr txBox="1"/>
          <p:nvPr/>
        </p:nvSpPr>
        <p:spPr>
          <a:xfrm>
            <a:off x="3780593" y="3119844"/>
            <a:ext cx="1443160" cy="362658"/>
          </a:xfrm>
          <a:prstGeom prst="rect">
            <a:avLst/>
          </a:prstGeom>
          <a:noFill/>
          <a:ln w="19050">
            <a:solidFill>
              <a:srgbClr val="FF0000"/>
            </a:solidFill>
          </a:ln>
        </p:spPr>
        <p:txBody>
          <a:bodyPr wrap="square" rtlCol="0">
            <a:spAutoFit/>
          </a:bodyPr>
          <a:lstStyle/>
          <a:p>
            <a:endParaRPr kumimoji="1" lang="zh-CN" altLang="en-US">
              <a:solidFill>
                <a:srgbClr val="FF0000"/>
              </a:solidFill>
            </a:endParaRPr>
          </a:p>
        </p:txBody>
      </p:sp>
      <p:sp>
        <p:nvSpPr>
          <p:cNvPr id="18" name="文本框 17"/>
          <p:cNvSpPr txBox="1"/>
          <p:nvPr/>
        </p:nvSpPr>
        <p:spPr>
          <a:xfrm>
            <a:off x="5223753" y="3119844"/>
            <a:ext cx="998334" cy="369332"/>
          </a:xfrm>
          <a:prstGeom prst="rect">
            <a:avLst/>
          </a:prstGeom>
          <a:noFill/>
        </p:spPr>
        <p:txBody>
          <a:bodyPr wrap="square" rtlCol="0">
            <a:spAutoFit/>
          </a:bodyPr>
          <a:lstStyle/>
          <a:p>
            <a:r>
              <a:rPr kumimoji="1" lang="en-US" altLang="zh-CN" b="1" smtClean="0">
                <a:solidFill>
                  <a:srgbClr val="FF0000"/>
                </a:solidFill>
              </a:rPr>
              <a:t>Delete!</a:t>
            </a:r>
            <a:endParaRPr kumimoji="1" lang="zh-CN" altLang="en-US" b="1" dirty="0">
              <a:solidFill>
                <a:srgbClr val="FF0000"/>
              </a:solidFill>
            </a:endParaRPr>
          </a:p>
        </p:txBody>
      </p:sp>
      <p:sp>
        <p:nvSpPr>
          <p:cNvPr id="13" name="文本框 12"/>
          <p:cNvSpPr txBox="1"/>
          <p:nvPr/>
        </p:nvSpPr>
        <p:spPr>
          <a:xfrm>
            <a:off x="6623805" y="3126518"/>
            <a:ext cx="1443160" cy="362658"/>
          </a:xfrm>
          <a:prstGeom prst="rect">
            <a:avLst/>
          </a:prstGeom>
          <a:noFill/>
          <a:ln w="19050">
            <a:solidFill>
              <a:srgbClr val="FF0000"/>
            </a:solidFill>
          </a:ln>
        </p:spPr>
        <p:txBody>
          <a:bodyPr wrap="square" rtlCol="0">
            <a:spAutoFit/>
          </a:bodyPr>
          <a:lstStyle/>
          <a:p>
            <a:endParaRPr kumimoji="1" lang="zh-CN" altLang="en-US">
              <a:solidFill>
                <a:srgbClr val="FF0000"/>
              </a:solidFill>
            </a:endParaRPr>
          </a:p>
        </p:txBody>
      </p:sp>
    </p:spTree>
    <p:extLst>
      <p:ext uri="{BB962C8B-B14F-4D97-AF65-F5344CB8AC3E}">
        <p14:creationId xmlns:p14="http://schemas.microsoft.com/office/powerpoint/2010/main" val="336789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2"/>
          <a:srcRect l="33940" b="48760"/>
          <a:stretch/>
        </p:blipFill>
        <p:spPr>
          <a:xfrm>
            <a:off x="4647742" y="1617988"/>
            <a:ext cx="5479672" cy="5276083"/>
          </a:xfrm>
          <a:prstGeom prst="rect">
            <a:avLst/>
          </a:prstGeom>
        </p:spPr>
      </p:pic>
      <p:sp>
        <p:nvSpPr>
          <p:cNvPr id="2" name="文本占位符 1"/>
          <p:cNvSpPr>
            <a:spLocks noGrp="1"/>
          </p:cNvSpPr>
          <p:nvPr>
            <p:ph type="body" sz="quarter" idx="10"/>
          </p:nvPr>
        </p:nvSpPr>
        <p:spPr>
          <a:xfrm>
            <a:off x="973959" y="127179"/>
            <a:ext cx="10183763" cy="362708"/>
          </a:xfrm>
        </p:spPr>
        <p:txBody>
          <a:bodyPr/>
          <a:lstStyle/>
          <a:p>
            <a:r>
              <a:rPr lang="en-US" altLang="zh-CN" dirty="0"/>
              <a:t>Consistent PF Table Update for OTCAM</a:t>
            </a:r>
            <a:br>
              <a:rPr lang="en-US" altLang="zh-CN" dirty="0"/>
            </a:br>
            <a:endParaRPr kumimoji="1" lang="zh-CN" altLang="en-US" dirty="0"/>
          </a:p>
        </p:txBody>
      </p:sp>
      <p:sp>
        <p:nvSpPr>
          <p:cNvPr id="3" name="文本占位符 2"/>
          <p:cNvSpPr>
            <a:spLocks noGrp="1"/>
          </p:cNvSpPr>
          <p:nvPr>
            <p:ph type="body" sz="quarter" idx="11"/>
          </p:nvPr>
        </p:nvSpPr>
        <p:spPr>
          <a:xfrm>
            <a:off x="161912" y="85346"/>
            <a:ext cx="1405631" cy="480471"/>
          </a:xfrm>
        </p:spPr>
        <p:txBody>
          <a:bodyPr/>
          <a:lstStyle/>
          <a:p>
            <a:r>
              <a:rPr kumimoji="1" lang="en-US" altLang="zh-CN" dirty="0" smtClean="0"/>
              <a:t>11</a:t>
            </a:r>
            <a:endParaRPr kumimoji="1" lang="zh-CN" altLang="en-US" dirty="0"/>
          </a:p>
        </p:txBody>
      </p:sp>
      <p:sp>
        <p:nvSpPr>
          <p:cNvPr id="4" name="矩形 3"/>
          <p:cNvSpPr/>
          <p:nvPr/>
        </p:nvSpPr>
        <p:spPr>
          <a:xfrm>
            <a:off x="292540" y="956033"/>
            <a:ext cx="1608133" cy="461665"/>
          </a:xfrm>
          <a:prstGeom prst="rect">
            <a:avLst/>
          </a:prstGeom>
        </p:spPr>
        <p:txBody>
          <a:bodyPr wrap="none">
            <a:spAutoFit/>
          </a:bodyPr>
          <a:lstStyle/>
          <a:p>
            <a:r>
              <a:rPr lang="en-US" altLang="zh-CN" sz="2400" b="1" dirty="0" smtClean="0"/>
              <a:t>example</a:t>
            </a:r>
            <a:r>
              <a:rPr kumimoji="1" lang="en-US" altLang="zh-CN" sz="2400" b="1" dirty="0" smtClean="0"/>
              <a:t>:</a:t>
            </a:r>
            <a:endParaRPr lang="zh-CN" altLang="en-US" sz="2400" b="1" dirty="0"/>
          </a:p>
        </p:txBody>
      </p:sp>
      <p:sp>
        <p:nvSpPr>
          <p:cNvPr id="17" name="下箭头 16"/>
          <p:cNvSpPr/>
          <p:nvPr/>
        </p:nvSpPr>
        <p:spPr>
          <a:xfrm flipH="1">
            <a:off x="6978762" y="2461341"/>
            <a:ext cx="171067" cy="2587314"/>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8" name="文本框 17"/>
          <p:cNvSpPr txBox="1"/>
          <p:nvPr/>
        </p:nvSpPr>
        <p:spPr>
          <a:xfrm>
            <a:off x="864727" y="3432910"/>
            <a:ext cx="3635418" cy="646331"/>
          </a:xfrm>
          <a:prstGeom prst="rect">
            <a:avLst/>
          </a:prstGeom>
          <a:noFill/>
        </p:spPr>
        <p:txBody>
          <a:bodyPr wrap="square" rtlCol="0">
            <a:spAutoFit/>
          </a:bodyPr>
          <a:lstStyle/>
          <a:p>
            <a:r>
              <a:rPr kumimoji="1" lang="en-US" altLang="zh-CN" b="1" dirty="0" smtClean="0">
                <a:solidFill>
                  <a:srgbClr val="FF0000"/>
                </a:solidFill>
              </a:rPr>
              <a:t>Lowest </a:t>
            </a:r>
            <a:r>
              <a:rPr kumimoji="1" lang="en-US" altLang="zh-CN" b="1" smtClean="0">
                <a:solidFill>
                  <a:srgbClr val="FF0000"/>
                </a:solidFill>
              </a:rPr>
              <a:t>relevant rules Move </a:t>
            </a:r>
            <a:r>
              <a:rPr kumimoji="1" lang="en-US" altLang="zh-CN" b="1" dirty="0" smtClean="0">
                <a:solidFill>
                  <a:srgbClr val="FF0000"/>
                </a:solidFill>
              </a:rPr>
              <a:t>to the bottom !</a:t>
            </a:r>
            <a:endParaRPr kumimoji="1" lang="zh-CN" altLang="en-US" b="1" dirty="0">
              <a:solidFill>
                <a:srgbClr val="FF0000"/>
              </a:solidFill>
            </a:endParaRPr>
          </a:p>
        </p:txBody>
      </p:sp>
      <p:sp>
        <p:nvSpPr>
          <p:cNvPr id="6" name="矩形 5"/>
          <p:cNvSpPr/>
          <p:nvPr/>
        </p:nvSpPr>
        <p:spPr>
          <a:xfrm>
            <a:off x="864727" y="2574023"/>
            <a:ext cx="3932487" cy="369332"/>
          </a:xfrm>
          <a:prstGeom prst="rect">
            <a:avLst/>
          </a:prstGeom>
        </p:spPr>
        <p:txBody>
          <a:bodyPr wrap="none">
            <a:spAutoFit/>
          </a:bodyPr>
          <a:lstStyle/>
          <a:p>
            <a:r>
              <a:rPr lang="en-US" altLang="zh-CN" b="1"/>
              <a:t>D</a:t>
            </a:r>
            <a:r>
              <a:rPr lang="en-US" altLang="zh-CN" b="1" baseline="-25000"/>
              <a:t>3</a:t>
            </a:r>
            <a:r>
              <a:rPr lang="en-US" altLang="zh-CN" b="1"/>
              <a:t> -&gt; D</a:t>
            </a:r>
            <a:r>
              <a:rPr lang="en-US" altLang="zh-CN" b="1" baseline="-25000"/>
              <a:t>2</a:t>
            </a:r>
            <a:r>
              <a:rPr lang="en-US" altLang="zh-CN" b="1"/>
              <a:t> -&gt; D</a:t>
            </a:r>
            <a:r>
              <a:rPr lang="en-US" altLang="zh-CN" b="1" baseline="-25000"/>
              <a:t>1</a:t>
            </a:r>
            <a:r>
              <a:rPr lang="en-US" altLang="zh-CN" b="1"/>
              <a:t> -&gt; H -&gt; E</a:t>
            </a:r>
            <a:r>
              <a:rPr lang="en-US" altLang="zh-CN" b="1" baseline="-25000"/>
              <a:t>1</a:t>
            </a:r>
            <a:r>
              <a:rPr lang="en-US" altLang="zh-CN" b="1"/>
              <a:t> -&gt; G -&gt; E</a:t>
            </a:r>
            <a:r>
              <a:rPr lang="en-US" altLang="zh-CN" b="1" baseline="-25000"/>
              <a:t>3</a:t>
            </a:r>
            <a:r>
              <a:rPr lang="en-US" altLang="zh-CN" b="1"/>
              <a:t>.</a:t>
            </a:r>
            <a:endParaRPr lang="zh-CN" altLang="en-US" b="1" dirty="0"/>
          </a:p>
        </p:txBody>
      </p:sp>
      <p:sp>
        <p:nvSpPr>
          <p:cNvPr id="16" name="文本框 15"/>
          <p:cNvSpPr txBox="1"/>
          <p:nvPr/>
        </p:nvSpPr>
        <p:spPr>
          <a:xfrm>
            <a:off x="5332048" y="3432910"/>
            <a:ext cx="1467586" cy="370605"/>
          </a:xfrm>
          <a:prstGeom prst="rect">
            <a:avLst/>
          </a:prstGeom>
          <a:noFill/>
          <a:ln w="19050">
            <a:solidFill>
              <a:srgbClr val="FFC000"/>
            </a:solidFill>
          </a:ln>
        </p:spPr>
        <p:txBody>
          <a:bodyPr wrap="square" rtlCol="0">
            <a:spAutoFit/>
          </a:bodyPr>
          <a:lstStyle/>
          <a:p>
            <a:endParaRPr kumimoji="1" lang="zh-CN" altLang="en-US">
              <a:solidFill>
                <a:srgbClr val="FF0000"/>
              </a:solidFill>
            </a:endParaRPr>
          </a:p>
        </p:txBody>
      </p:sp>
      <p:sp>
        <p:nvSpPr>
          <p:cNvPr id="20" name="文本框 19"/>
          <p:cNvSpPr txBox="1"/>
          <p:nvPr/>
        </p:nvSpPr>
        <p:spPr>
          <a:xfrm>
            <a:off x="5332048" y="4189304"/>
            <a:ext cx="1467586" cy="370605"/>
          </a:xfrm>
          <a:prstGeom prst="rect">
            <a:avLst/>
          </a:prstGeom>
          <a:noFill/>
          <a:ln w="19050">
            <a:solidFill>
              <a:srgbClr val="FFC000"/>
            </a:solidFill>
          </a:ln>
        </p:spPr>
        <p:txBody>
          <a:bodyPr wrap="square" rtlCol="0">
            <a:spAutoFit/>
          </a:bodyPr>
          <a:lstStyle/>
          <a:p>
            <a:endParaRPr kumimoji="1" lang="zh-CN" altLang="en-US">
              <a:solidFill>
                <a:srgbClr val="FF0000"/>
              </a:solidFill>
            </a:endParaRPr>
          </a:p>
        </p:txBody>
      </p:sp>
      <p:sp>
        <p:nvSpPr>
          <p:cNvPr id="21" name="文本框 20"/>
          <p:cNvSpPr txBox="1"/>
          <p:nvPr/>
        </p:nvSpPr>
        <p:spPr>
          <a:xfrm>
            <a:off x="5332048" y="1947286"/>
            <a:ext cx="1467586" cy="370605"/>
          </a:xfrm>
          <a:prstGeom prst="rect">
            <a:avLst/>
          </a:prstGeom>
          <a:noFill/>
          <a:ln w="19050">
            <a:solidFill>
              <a:srgbClr val="FFC000"/>
            </a:solidFill>
          </a:ln>
        </p:spPr>
        <p:txBody>
          <a:bodyPr wrap="square" rtlCol="0">
            <a:spAutoFit/>
          </a:bodyPr>
          <a:lstStyle/>
          <a:p>
            <a:endParaRPr kumimoji="1" lang="zh-CN" altLang="en-US">
              <a:solidFill>
                <a:srgbClr val="FF0000"/>
              </a:solidFill>
            </a:endParaRPr>
          </a:p>
        </p:txBody>
      </p:sp>
      <p:sp>
        <p:nvSpPr>
          <p:cNvPr id="22" name="文本框 21"/>
          <p:cNvSpPr txBox="1"/>
          <p:nvPr/>
        </p:nvSpPr>
        <p:spPr>
          <a:xfrm>
            <a:off x="7770448" y="4972465"/>
            <a:ext cx="1441646" cy="1107322"/>
          </a:xfrm>
          <a:prstGeom prst="rect">
            <a:avLst/>
          </a:prstGeom>
          <a:noFill/>
          <a:ln w="19050">
            <a:solidFill>
              <a:srgbClr val="FFC000"/>
            </a:solidFill>
          </a:ln>
        </p:spPr>
        <p:txBody>
          <a:bodyPr wrap="square" rtlCol="0">
            <a:spAutoFit/>
          </a:bodyPr>
          <a:lstStyle/>
          <a:p>
            <a:endParaRPr kumimoji="1" lang="zh-CN" altLang="en-US">
              <a:solidFill>
                <a:srgbClr val="FF0000"/>
              </a:solidFill>
            </a:endParaRPr>
          </a:p>
        </p:txBody>
      </p:sp>
    </p:spTree>
    <p:extLst>
      <p:ext uri="{BB962C8B-B14F-4D97-AF65-F5344CB8AC3E}">
        <p14:creationId xmlns:p14="http://schemas.microsoft.com/office/powerpoint/2010/main" val="3420490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2"/>
          <a:srcRect l="62916" r="10418" b="48760"/>
          <a:stretch/>
        </p:blipFill>
        <p:spPr>
          <a:xfrm>
            <a:off x="4715540" y="1716374"/>
            <a:ext cx="2086171" cy="4976195"/>
          </a:xfrm>
          <a:prstGeom prst="rect">
            <a:avLst/>
          </a:prstGeom>
        </p:spPr>
      </p:pic>
      <p:pic>
        <p:nvPicPr>
          <p:cNvPr id="23" name="图片 22"/>
          <p:cNvPicPr>
            <a:picLocks noChangeAspect="1"/>
          </p:cNvPicPr>
          <p:nvPr/>
        </p:nvPicPr>
        <p:blipFill rotWithShape="1">
          <a:blip r:embed="rId2"/>
          <a:srcRect l="2532" t="50116" r="66658"/>
          <a:stretch/>
        </p:blipFill>
        <p:spPr>
          <a:xfrm>
            <a:off x="7430016" y="1656999"/>
            <a:ext cx="2410383" cy="4844484"/>
          </a:xfrm>
          <a:prstGeom prst="rect">
            <a:avLst/>
          </a:prstGeom>
        </p:spPr>
      </p:pic>
      <p:sp>
        <p:nvSpPr>
          <p:cNvPr id="2" name="文本占位符 1"/>
          <p:cNvSpPr>
            <a:spLocks noGrp="1"/>
          </p:cNvSpPr>
          <p:nvPr>
            <p:ph type="body" sz="quarter" idx="10"/>
          </p:nvPr>
        </p:nvSpPr>
        <p:spPr>
          <a:xfrm>
            <a:off x="976036" y="144227"/>
            <a:ext cx="10183763" cy="362708"/>
          </a:xfrm>
        </p:spPr>
        <p:txBody>
          <a:bodyPr/>
          <a:lstStyle/>
          <a:p>
            <a:r>
              <a:rPr lang="en-US" altLang="zh-CN" dirty="0"/>
              <a:t>Consistent PF Table Update for OTCAM</a:t>
            </a:r>
            <a:br>
              <a:rPr lang="en-US" altLang="zh-CN" dirty="0"/>
            </a:br>
            <a:endParaRPr kumimoji="1" lang="zh-CN" altLang="en-US" dirty="0"/>
          </a:p>
        </p:txBody>
      </p:sp>
      <p:sp>
        <p:nvSpPr>
          <p:cNvPr id="3" name="文本占位符 2"/>
          <p:cNvSpPr>
            <a:spLocks noGrp="1"/>
          </p:cNvSpPr>
          <p:nvPr>
            <p:ph type="body" sz="quarter" idx="11"/>
          </p:nvPr>
        </p:nvSpPr>
        <p:spPr>
          <a:xfrm>
            <a:off x="161912" y="85346"/>
            <a:ext cx="1405631" cy="480471"/>
          </a:xfrm>
        </p:spPr>
        <p:txBody>
          <a:bodyPr/>
          <a:lstStyle/>
          <a:p>
            <a:r>
              <a:rPr kumimoji="1" lang="en-US" altLang="zh-CN" dirty="0" smtClean="0"/>
              <a:t>12</a:t>
            </a:r>
            <a:endParaRPr kumimoji="1" lang="zh-CN" altLang="en-US" dirty="0"/>
          </a:p>
        </p:txBody>
      </p:sp>
      <p:sp>
        <p:nvSpPr>
          <p:cNvPr id="4" name="矩形 3"/>
          <p:cNvSpPr/>
          <p:nvPr/>
        </p:nvSpPr>
        <p:spPr>
          <a:xfrm>
            <a:off x="292540" y="956033"/>
            <a:ext cx="1608133" cy="461665"/>
          </a:xfrm>
          <a:prstGeom prst="rect">
            <a:avLst/>
          </a:prstGeom>
        </p:spPr>
        <p:txBody>
          <a:bodyPr wrap="none">
            <a:spAutoFit/>
          </a:bodyPr>
          <a:lstStyle/>
          <a:p>
            <a:r>
              <a:rPr lang="en-US" altLang="zh-CN" sz="2400" b="1" dirty="0" smtClean="0"/>
              <a:t>example</a:t>
            </a:r>
            <a:r>
              <a:rPr kumimoji="1" lang="en-US" altLang="zh-CN" sz="2400" b="1" dirty="0" smtClean="0"/>
              <a:t>:</a:t>
            </a:r>
            <a:endParaRPr lang="zh-CN" altLang="en-US" sz="2400" b="1" dirty="0"/>
          </a:p>
        </p:txBody>
      </p:sp>
      <p:sp>
        <p:nvSpPr>
          <p:cNvPr id="17" name="下箭头 16"/>
          <p:cNvSpPr/>
          <p:nvPr/>
        </p:nvSpPr>
        <p:spPr>
          <a:xfrm rot="10800000" flipH="1">
            <a:off x="6928508" y="1996826"/>
            <a:ext cx="192139" cy="1081037"/>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8" name="文本框 17"/>
          <p:cNvSpPr txBox="1"/>
          <p:nvPr/>
        </p:nvSpPr>
        <p:spPr>
          <a:xfrm>
            <a:off x="864727" y="3432910"/>
            <a:ext cx="3635418" cy="646331"/>
          </a:xfrm>
          <a:prstGeom prst="rect">
            <a:avLst/>
          </a:prstGeom>
          <a:noFill/>
        </p:spPr>
        <p:txBody>
          <a:bodyPr wrap="square" rtlCol="0">
            <a:spAutoFit/>
          </a:bodyPr>
          <a:lstStyle/>
          <a:p>
            <a:r>
              <a:rPr kumimoji="1" lang="en-US" altLang="zh-CN" b="1" dirty="0" smtClean="0">
                <a:solidFill>
                  <a:srgbClr val="FF0000"/>
                </a:solidFill>
              </a:rPr>
              <a:t>remaining </a:t>
            </a:r>
            <a:r>
              <a:rPr kumimoji="1" lang="en-US" altLang="zh-CN" b="1" dirty="0">
                <a:solidFill>
                  <a:srgbClr val="FF0000"/>
                </a:solidFill>
              </a:rPr>
              <a:t>relevant rules are moved toward the </a:t>
            </a:r>
            <a:r>
              <a:rPr kumimoji="1" lang="en-US" altLang="zh-CN" b="1" dirty="0" smtClean="0">
                <a:solidFill>
                  <a:srgbClr val="FF0000"/>
                </a:solidFill>
              </a:rPr>
              <a:t>top!</a:t>
            </a:r>
            <a:endParaRPr kumimoji="1" lang="zh-CN" altLang="en-US" b="1" dirty="0">
              <a:solidFill>
                <a:srgbClr val="FF0000"/>
              </a:solidFill>
            </a:endParaRPr>
          </a:p>
        </p:txBody>
      </p:sp>
      <p:sp>
        <p:nvSpPr>
          <p:cNvPr id="6" name="矩形 5"/>
          <p:cNvSpPr/>
          <p:nvPr/>
        </p:nvSpPr>
        <p:spPr>
          <a:xfrm>
            <a:off x="864727" y="2574023"/>
            <a:ext cx="3932487" cy="369332"/>
          </a:xfrm>
          <a:prstGeom prst="rect">
            <a:avLst/>
          </a:prstGeom>
        </p:spPr>
        <p:txBody>
          <a:bodyPr wrap="none">
            <a:spAutoFit/>
          </a:bodyPr>
          <a:lstStyle/>
          <a:p>
            <a:r>
              <a:rPr lang="en-US" altLang="zh-CN" b="1"/>
              <a:t>D</a:t>
            </a:r>
            <a:r>
              <a:rPr lang="en-US" altLang="zh-CN" b="1" baseline="-25000"/>
              <a:t>3</a:t>
            </a:r>
            <a:r>
              <a:rPr lang="en-US" altLang="zh-CN" b="1"/>
              <a:t> -&gt; D</a:t>
            </a:r>
            <a:r>
              <a:rPr lang="en-US" altLang="zh-CN" b="1" baseline="-25000"/>
              <a:t>2</a:t>
            </a:r>
            <a:r>
              <a:rPr lang="en-US" altLang="zh-CN" b="1"/>
              <a:t> -&gt; D</a:t>
            </a:r>
            <a:r>
              <a:rPr lang="en-US" altLang="zh-CN" b="1" baseline="-25000"/>
              <a:t>1</a:t>
            </a:r>
            <a:r>
              <a:rPr lang="en-US" altLang="zh-CN" b="1"/>
              <a:t> -&gt; H -&gt; E</a:t>
            </a:r>
            <a:r>
              <a:rPr lang="en-US" altLang="zh-CN" b="1" baseline="-25000"/>
              <a:t>1</a:t>
            </a:r>
            <a:r>
              <a:rPr lang="en-US" altLang="zh-CN" b="1"/>
              <a:t> -&gt; G -&gt; E</a:t>
            </a:r>
            <a:r>
              <a:rPr lang="en-US" altLang="zh-CN" b="1" baseline="-25000"/>
              <a:t>3</a:t>
            </a:r>
            <a:r>
              <a:rPr lang="en-US" altLang="zh-CN" b="1"/>
              <a:t>.</a:t>
            </a:r>
            <a:endParaRPr lang="zh-CN" altLang="en-US" b="1" dirty="0"/>
          </a:p>
        </p:txBody>
      </p:sp>
      <p:sp>
        <p:nvSpPr>
          <p:cNvPr id="24" name="文本框 23"/>
          <p:cNvSpPr txBox="1"/>
          <p:nvPr/>
        </p:nvSpPr>
        <p:spPr>
          <a:xfrm>
            <a:off x="5334125" y="2683881"/>
            <a:ext cx="1467586" cy="370605"/>
          </a:xfrm>
          <a:prstGeom prst="rect">
            <a:avLst/>
          </a:prstGeom>
          <a:noFill/>
          <a:ln w="19050">
            <a:solidFill>
              <a:srgbClr val="92D050"/>
            </a:solidFill>
          </a:ln>
        </p:spPr>
        <p:txBody>
          <a:bodyPr wrap="square" rtlCol="0">
            <a:spAutoFit/>
          </a:bodyPr>
          <a:lstStyle/>
          <a:p>
            <a:endParaRPr kumimoji="1" lang="zh-CN" altLang="en-US">
              <a:solidFill>
                <a:srgbClr val="FF0000"/>
              </a:solidFill>
            </a:endParaRPr>
          </a:p>
        </p:txBody>
      </p:sp>
      <p:sp>
        <p:nvSpPr>
          <p:cNvPr id="25" name="文本框 24"/>
          <p:cNvSpPr txBox="1"/>
          <p:nvPr/>
        </p:nvSpPr>
        <p:spPr>
          <a:xfrm>
            <a:off x="5334125" y="4502922"/>
            <a:ext cx="1467586" cy="370605"/>
          </a:xfrm>
          <a:prstGeom prst="rect">
            <a:avLst/>
          </a:prstGeom>
          <a:noFill/>
          <a:ln w="19050">
            <a:solidFill>
              <a:srgbClr val="92D050"/>
            </a:solidFill>
          </a:ln>
        </p:spPr>
        <p:txBody>
          <a:bodyPr wrap="square" rtlCol="0">
            <a:spAutoFit/>
          </a:bodyPr>
          <a:lstStyle/>
          <a:p>
            <a:endParaRPr kumimoji="1" lang="zh-CN" altLang="en-US">
              <a:solidFill>
                <a:srgbClr val="FF0000"/>
              </a:solidFill>
            </a:endParaRPr>
          </a:p>
        </p:txBody>
      </p:sp>
      <p:sp>
        <p:nvSpPr>
          <p:cNvPr id="26" name="文本框 25"/>
          <p:cNvSpPr txBox="1"/>
          <p:nvPr/>
        </p:nvSpPr>
        <p:spPr>
          <a:xfrm>
            <a:off x="7884621" y="2707258"/>
            <a:ext cx="1385839" cy="370605"/>
          </a:xfrm>
          <a:prstGeom prst="rect">
            <a:avLst/>
          </a:prstGeom>
          <a:noFill/>
          <a:ln w="19050">
            <a:solidFill>
              <a:srgbClr val="92D050"/>
            </a:solidFill>
          </a:ln>
        </p:spPr>
        <p:txBody>
          <a:bodyPr wrap="square" rtlCol="0">
            <a:spAutoFit/>
          </a:bodyPr>
          <a:lstStyle/>
          <a:p>
            <a:endParaRPr kumimoji="1" lang="zh-CN" altLang="en-US">
              <a:solidFill>
                <a:srgbClr val="FF0000"/>
              </a:solidFill>
            </a:endParaRPr>
          </a:p>
        </p:txBody>
      </p:sp>
      <p:sp>
        <p:nvSpPr>
          <p:cNvPr id="27" name="文本框 26"/>
          <p:cNvSpPr txBox="1"/>
          <p:nvPr/>
        </p:nvSpPr>
        <p:spPr>
          <a:xfrm>
            <a:off x="7884621" y="1996826"/>
            <a:ext cx="1385839" cy="370605"/>
          </a:xfrm>
          <a:prstGeom prst="rect">
            <a:avLst/>
          </a:prstGeom>
          <a:noFill/>
          <a:ln w="19050">
            <a:solidFill>
              <a:srgbClr val="92D050"/>
            </a:solidFill>
          </a:ln>
        </p:spPr>
        <p:txBody>
          <a:bodyPr wrap="square" rtlCol="0">
            <a:spAutoFit/>
          </a:bodyPr>
          <a:lstStyle/>
          <a:p>
            <a:endParaRPr kumimoji="1" lang="zh-CN" altLang="en-US">
              <a:solidFill>
                <a:srgbClr val="FF0000"/>
              </a:solidFill>
            </a:endParaRPr>
          </a:p>
        </p:txBody>
      </p:sp>
      <p:sp>
        <p:nvSpPr>
          <p:cNvPr id="28" name="下箭头 27"/>
          <p:cNvSpPr/>
          <p:nvPr/>
        </p:nvSpPr>
        <p:spPr>
          <a:xfrm rot="10800000" flipH="1">
            <a:off x="7160247" y="2707257"/>
            <a:ext cx="178376" cy="2166269"/>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427139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6" grpId="0" animBg="1"/>
      <p:bldP spid="27" grpId="0" animBg="1"/>
      <p:bldP spid="2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rotWithShape="1">
          <a:blip r:embed="rId2"/>
          <a:srcRect t="50758" r="34769"/>
          <a:stretch/>
        </p:blipFill>
        <p:spPr>
          <a:xfrm>
            <a:off x="4809475" y="1280431"/>
            <a:ext cx="4879918" cy="4951288"/>
          </a:xfrm>
          <a:prstGeom prst="rect">
            <a:avLst/>
          </a:prstGeom>
        </p:spPr>
      </p:pic>
      <p:sp>
        <p:nvSpPr>
          <p:cNvPr id="2" name="文本占位符 1"/>
          <p:cNvSpPr>
            <a:spLocks noGrp="1"/>
          </p:cNvSpPr>
          <p:nvPr>
            <p:ph type="body" sz="quarter" idx="10"/>
          </p:nvPr>
        </p:nvSpPr>
        <p:spPr>
          <a:xfrm>
            <a:off x="976348" y="169969"/>
            <a:ext cx="10183763" cy="362708"/>
          </a:xfrm>
        </p:spPr>
        <p:txBody>
          <a:bodyPr/>
          <a:lstStyle/>
          <a:p>
            <a:r>
              <a:rPr lang="en-US" altLang="zh-CN" dirty="0"/>
              <a:t>Consistent PF Table Update for OTCAM</a:t>
            </a:r>
            <a:br>
              <a:rPr lang="en-US" altLang="zh-CN" dirty="0"/>
            </a:br>
            <a:endParaRPr kumimoji="1" lang="zh-CN" altLang="en-US" dirty="0"/>
          </a:p>
        </p:txBody>
      </p:sp>
      <p:sp>
        <p:nvSpPr>
          <p:cNvPr id="3" name="文本占位符 2"/>
          <p:cNvSpPr>
            <a:spLocks noGrp="1"/>
          </p:cNvSpPr>
          <p:nvPr>
            <p:ph type="body" sz="quarter" idx="11"/>
          </p:nvPr>
        </p:nvSpPr>
        <p:spPr>
          <a:xfrm>
            <a:off x="161912" y="85346"/>
            <a:ext cx="1405631" cy="480471"/>
          </a:xfrm>
        </p:spPr>
        <p:txBody>
          <a:bodyPr/>
          <a:lstStyle/>
          <a:p>
            <a:r>
              <a:rPr kumimoji="1" lang="en-US" altLang="zh-CN" dirty="0" smtClean="0"/>
              <a:t>13</a:t>
            </a:r>
            <a:endParaRPr kumimoji="1" lang="zh-CN" altLang="en-US" dirty="0"/>
          </a:p>
        </p:txBody>
      </p:sp>
      <p:sp>
        <p:nvSpPr>
          <p:cNvPr id="4" name="矩形 3"/>
          <p:cNvSpPr/>
          <p:nvPr/>
        </p:nvSpPr>
        <p:spPr>
          <a:xfrm>
            <a:off x="292540" y="956033"/>
            <a:ext cx="1608133" cy="461665"/>
          </a:xfrm>
          <a:prstGeom prst="rect">
            <a:avLst/>
          </a:prstGeom>
        </p:spPr>
        <p:txBody>
          <a:bodyPr wrap="none">
            <a:spAutoFit/>
          </a:bodyPr>
          <a:lstStyle/>
          <a:p>
            <a:r>
              <a:rPr lang="en-US" altLang="zh-CN" sz="2400" b="1" dirty="0" smtClean="0"/>
              <a:t>example</a:t>
            </a:r>
            <a:r>
              <a:rPr kumimoji="1" lang="en-US" altLang="zh-CN" sz="2400" b="1" dirty="0" smtClean="0"/>
              <a:t>:</a:t>
            </a:r>
            <a:endParaRPr lang="zh-CN" altLang="en-US" sz="2400" b="1" dirty="0"/>
          </a:p>
        </p:txBody>
      </p:sp>
      <p:sp>
        <p:nvSpPr>
          <p:cNvPr id="17" name="下箭头 16"/>
          <p:cNvSpPr/>
          <p:nvPr/>
        </p:nvSpPr>
        <p:spPr>
          <a:xfrm rot="10800000" flipV="1">
            <a:off x="6904399" y="1703980"/>
            <a:ext cx="196791" cy="2323271"/>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8" name="文本框 17"/>
          <p:cNvSpPr txBox="1"/>
          <p:nvPr/>
        </p:nvSpPr>
        <p:spPr>
          <a:xfrm>
            <a:off x="864727" y="3325970"/>
            <a:ext cx="4110863" cy="1200329"/>
          </a:xfrm>
          <a:prstGeom prst="rect">
            <a:avLst/>
          </a:prstGeom>
          <a:noFill/>
        </p:spPr>
        <p:txBody>
          <a:bodyPr wrap="square" rtlCol="0">
            <a:spAutoFit/>
          </a:bodyPr>
          <a:lstStyle/>
          <a:p>
            <a:r>
              <a:rPr kumimoji="1" lang="en-US" altLang="zh-CN" b="1" dirty="0" smtClean="0">
                <a:solidFill>
                  <a:srgbClr val="FF0000"/>
                </a:solidFill>
              </a:rPr>
              <a:t>rearrange </a:t>
            </a:r>
            <a:r>
              <a:rPr kumimoji="1" lang="en-US" altLang="zh-CN" b="1" dirty="0">
                <a:solidFill>
                  <a:srgbClr val="FF0000"/>
                </a:solidFill>
              </a:rPr>
              <a:t>the top relevant rules </a:t>
            </a:r>
            <a:r>
              <a:rPr kumimoji="1" lang="en-US" altLang="zh-CN" b="1" dirty="0" err="1">
                <a:solidFill>
                  <a:srgbClr val="FF0000"/>
                </a:solidFill>
              </a:rPr>
              <a:t>iteratively,place</a:t>
            </a:r>
            <a:r>
              <a:rPr kumimoji="1" lang="en-US" altLang="zh-CN" b="1" dirty="0">
                <a:solidFill>
                  <a:srgbClr val="FF0000"/>
                </a:solidFill>
              </a:rPr>
              <a:t> them below all the empty </a:t>
            </a:r>
            <a:r>
              <a:rPr kumimoji="1" lang="en-US" altLang="zh-CN" b="1" dirty="0" smtClean="0">
                <a:solidFill>
                  <a:srgbClr val="FF0000"/>
                </a:solidFill>
              </a:rPr>
              <a:t>entries</a:t>
            </a:r>
            <a:r>
              <a:rPr kumimoji="1" lang="zh-CN" altLang="en-US" b="1" dirty="0" smtClean="0">
                <a:solidFill>
                  <a:srgbClr val="FF0000"/>
                </a:solidFill>
              </a:rPr>
              <a:t>，</a:t>
            </a:r>
            <a:r>
              <a:rPr lang="en-US" altLang="zh-CN" dirty="0"/>
              <a:t> </a:t>
            </a:r>
            <a:r>
              <a:rPr lang="en-US" altLang="zh-CN" b="1" dirty="0"/>
              <a:t>All relevant rules are in order.</a:t>
            </a:r>
            <a:r>
              <a:rPr kumimoji="1" lang="en-US" altLang="zh-CN" b="1" dirty="0" smtClean="0">
                <a:solidFill>
                  <a:srgbClr val="FF0000"/>
                </a:solidFill>
              </a:rPr>
              <a:t> </a:t>
            </a:r>
            <a:endParaRPr kumimoji="1" lang="zh-CN" altLang="en-US" b="1" dirty="0">
              <a:solidFill>
                <a:srgbClr val="FF0000"/>
              </a:solidFill>
            </a:endParaRPr>
          </a:p>
        </p:txBody>
      </p:sp>
      <p:sp>
        <p:nvSpPr>
          <p:cNvPr id="6" name="矩形 5"/>
          <p:cNvSpPr/>
          <p:nvPr/>
        </p:nvSpPr>
        <p:spPr>
          <a:xfrm>
            <a:off x="864727" y="2574023"/>
            <a:ext cx="3932487" cy="369332"/>
          </a:xfrm>
          <a:prstGeom prst="rect">
            <a:avLst/>
          </a:prstGeom>
        </p:spPr>
        <p:txBody>
          <a:bodyPr wrap="none">
            <a:spAutoFit/>
          </a:bodyPr>
          <a:lstStyle/>
          <a:p>
            <a:r>
              <a:rPr lang="en-US" altLang="zh-CN" b="1"/>
              <a:t>D</a:t>
            </a:r>
            <a:r>
              <a:rPr lang="en-US" altLang="zh-CN" b="1" baseline="-25000"/>
              <a:t>3</a:t>
            </a:r>
            <a:r>
              <a:rPr lang="en-US" altLang="zh-CN" b="1"/>
              <a:t> -&gt; D</a:t>
            </a:r>
            <a:r>
              <a:rPr lang="en-US" altLang="zh-CN" b="1" baseline="-25000"/>
              <a:t>2</a:t>
            </a:r>
            <a:r>
              <a:rPr lang="en-US" altLang="zh-CN" b="1"/>
              <a:t> -&gt; D</a:t>
            </a:r>
            <a:r>
              <a:rPr lang="en-US" altLang="zh-CN" b="1" baseline="-25000"/>
              <a:t>1</a:t>
            </a:r>
            <a:r>
              <a:rPr lang="en-US" altLang="zh-CN" b="1"/>
              <a:t> -&gt; H -&gt; E</a:t>
            </a:r>
            <a:r>
              <a:rPr lang="en-US" altLang="zh-CN" b="1" baseline="-25000"/>
              <a:t>1</a:t>
            </a:r>
            <a:r>
              <a:rPr lang="en-US" altLang="zh-CN" b="1"/>
              <a:t> -&gt; G -&gt; E</a:t>
            </a:r>
            <a:r>
              <a:rPr lang="en-US" altLang="zh-CN" b="1" baseline="-25000"/>
              <a:t>3</a:t>
            </a:r>
            <a:r>
              <a:rPr lang="en-US" altLang="zh-CN" b="1"/>
              <a:t>.</a:t>
            </a:r>
            <a:endParaRPr lang="zh-CN" altLang="en-US" b="1" dirty="0"/>
          </a:p>
        </p:txBody>
      </p:sp>
      <p:sp>
        <p:nvSpPr>
          <p:cNvPr id="24" name="文本框 23"/>
          <p:cNvSpPr txBox="1"/>
          <p:nvPr/>
        </p:nvSpPr>
        <p:spPr>
          <a:xfrm>
            <a:off x="5418135" y="1568680"/>
            <a:ext cx="1300190" cy="371489"/>
          </a:xfrm>
          <a:prstGeom prst="rect">
            <a:avLst/>
          </a:prstGeom>
          <a:noFill/>
          <a:ln w="19050">
            <a:solidFill>
              <a:srgbClr val="00B0F0"/>
            </a:solidFill>
          </a:ln>
        </p:spPr>
        <p:txBody>
          <a:bodyPr wrap="square" rtlCol="0">
            <a:spAutoFit/>
          </a:bodyPr>
          <a:lstStyle/>
          <a:p>
            <a:endParaRPr kumimoji="1" lang="zh-CN" altLang="en-US" b="1" dirty="0">
              <a:solidFill>
                <a:srgbClr val="FF0000"/>
              </a:solidFill>
            </a:endParaRPr>
          </a:p>
        </p:txBody>
      </p:sp>
      <p:sp>
        <p:nvSpPr>
          <p:cNvPr id="25" name="文本框 24"/>
          <p:cNvSpPr txBox="1"/>
          <p:nvPr/>
        </p:nvSpPr>
        <p:spPr>
          <a:xfrm>
            <a:off x="7927445" y="3798482"/>
            <a:ext cx="1300190" cy="365489"/>
          </a:xfrm>
          <a:prstGeom prst="rect">
            <a:avLst/>
          </a:prstGeom>
          <a:noFill/>
          <a:ln w="19050">
            <a:solidFill>
              <a:srgbClr val="00B0F0"/>
            </a:solidFill>
          </a:ln>
        </p:spPr>
        <p:txBody>
          <a:bodyPr wrap="square" rtlCol="0">
            <a:spAutoFit/>
          </a:bodyPr>
          <a:lstStyle/>
          <a:p>
            <a:endParaRPr kumimoji="1" lang="zh-CN" altLang="en-US">
              <a:solidFill>
                <a:srgbClr val="FF0000"/>
              </a:solidFill>
            </a:endParaRPr>
          </a:p>
        </p:txBody>
      </p:sp>
      <p:sp>
        <p:nvSpPr>
          <p:cNvPr id="19" name="文本框 18"/>
          <p:cNvSpPr txBox="1"/>
          <p:nvPr/>
        </p:nvSpPr>
        <p:spPr>
          <a:xfrm>
            <a:off x="9270460" y="3077863"/>
            <a:ext cx="1480349" cy="338554"/>
          </a:xfrm>
          <a:prstGeom prst="rect">
            <a:avLst/>
          </a:prstGeom>
          <a:noFill/>
        </p:spPr>
        <p:txBody>
          <a:bodyPr wrap="square" rtlCol="0">
            <a:spAutoFit/>
          </a:bodyPr>
          <a:lstStyle/>
          <a:p>
            <a:r>
              <a:rPr kumimoji="1" lang="en-US" altLang="zh-CN" sz="1600" b="1" dirty="0" smtClean="0">
                <a:solidFill>
                  <a:srgbClr val="FF0000"/>
                </a:solidFill>
              </a:rPr>
              <a:t>Owing to G</a:t>
            </a:r>
            <a:endParaRPr kumimoji="1" lang="zh-CN" altLang="en-US" sz="1600" b="1" dirty="0">
              <a:solidFill>
                <a:srgbClr val="FF0000"/>
              </a:solidFill>
            </a:endParaRPr>
          </a:p>
        </p:txBody>
      </p:sp>
      <p:sp>
        <p:nvSpPr>
          <p:cNvPr id="20" name="文本框 19"/>
          <p:cNvSpPr txBox="1"/>
          <p:nvPr/>
        </p:nvSpPr>
        <p:spPr>
          <a:xfrm>
            <a:off x="9270460" y="4163971"/>
            <a:ext cx="1486748" cy="338554"/>
          </a:xfrm>
          <a:prstGeom prst="rect">
            <a:avLst/>
          </a:prstGeom>
          <a:noFill/>
        </p:spPr>
        <p:txBody>
          <a:bodyPr wrap="square" rtlCol="0">
            <a:spAutoFit/>
          </a:bodyPr>
          <a:lstStyle/>
          <a:p>
            <a:r>
              <a:rPr kumimoji="1" lang="en-US" altLang="zh-CN" sz="1600" b="1" dirty="0" smtClean="0">
                <a:solidFill>
                  <a:srgbClr val="FF0000"/>
                </a:solidFill>
              </a:rPr>
              <a:t>Owing to H</a:t>
            </a:r>
            <a:endParaRPr kumimoji="1" lang="zh-CN" altLang="en-US" sz="1600" b="1" dirty="0">
              <a:solidFill>
                <a:srgbClr val="FF0000"/>
              </a:solidFill>
            </a:endParaRPr>
          </a:p>
        </p:txBody>
      </p:sp>
      <p:sp>
        <p:nvSpPr>
          <p:cNvPr id="21" name="文本框 20"/>
          <p:cNvSpPr txBox="1"/>
          <p:nvPr/>
        </p:nvSpPr>
        <p:spPr>
          <a:xfrm>
            <a:off x="6760244" y="1164602"/>
            <a:ext cx="1030146" cy="338554"/>
          </a:xfrm>
          <a:prstGeom prst="rect">
            <a:avLst/>
          </a:prstGeom>
          <a:noFill/>
        </p:spPr>
        <p:txBody>
          <a:bodyPr wrap="square" rtlCol="0">
            <a:spAutoFit/>
          </a:bodyPr>
          <a:lstStyle/>
          <a:p>
            <a:r>
              <a:rPr kumimoji="1" lang="en-US" altLang="zh-CN" sz="1600" b="1" dirty="0" smtClean="0"/>
              <a:t>iterator1</a:t>
            </a:r>
            <a:endParaRPr kumimoji="1" lang="zh-CN" altLang="en-US" sz="1600" b="1" dirty="0"/>
          </a:p>
        </p:txBody>
      </p:sp>
      <p:sp>
        <p:nvSpPr>
          <p:cNvPr id="22" name="文本框 21"/>
          <p:cNvSpPr txBox="1"/>
          <p:nvPr/>
        </p:nvSpPr>
        <p:spPr>
          <a:xfrm>
            <a:off x="5441220" y="2298915"/>
            <a:ext cx="1300190" cy="371489"/>
          </a:xfrm>
          <a:prstGeom prst="rect">
            <a:avLst/>
          </a:prstGeom>
          <a:noFill/>
          <a:ln w="19050">
            <a:solidFill>
              <a:srgbClr val="00B0F0"/>
            </a:solidFill>
          </a:ln>
        </p:spPr>
        <p:txBody>
          <a:bodyPr wrap="square" rtlCol="0">
            <a:spAutoFit/>
          </a:bodyPr>
          <a:lstStyle/>
          <a:p>
            <a:endParaRPr kumimoji="1" lang="zh-CN" altLang="en-US">
              <a:solidFill>
                <a:srgbClr val="FF0000"/>
              </a:solidFill>
            </a:endParaRPr>
          </a:p>
        </p:txBody>
      </p:sp>
      <p:sp>
        <p:nvSpPr>
          <p:cNvPr id="29" name="文本框 28"/>
          <p:cNvSpPr txBox="1"/>
          <p:nvPr/>
        </p:nvSpPr>
        <p:spPr>
          <a:xfrm>
            <a:off x="6741410" y="1164602"/>
            <a:ext cx="1030146" cy="338554"/>
          </a:xfrm>
          <a:prstGeom prst="rect">
            <a:avLst/>
          </a:prstGeom>
          <a:noFill/>
        </p:spPr>
        <p:txBody>
          <a:bodyPr wrap="square" rtlCol="0">
            <a:spAutoFit/>
          </a:bodyPr>
          <a:lstStyle/>
          <a:p>
            <a:r>
              <a:rPr kumimoji="1" lang="en-US" altLang="zh-CN" sz="1600" b="1" dirty="0" smtClean="0"/>
              <a:t>iterator2</a:t>
            </a:r>
            <a:endParaRPr kumimoji="1" lang="zh-CN" altLang="en-US" sz="1600" b="1" dirty="0"/>
          </a:p>
        </p:txBody>
      </p:sp>
      <p:sp>
        <p:nvSpPr>
          <p:cNvPr id="30" name="下箭头 29"/>
          <p:cNvSpPr/>
          <p:nvPr/>
        </p:nvSpPr>
        <p:spPr>
          <a:xfrm rot="10800000" flipV="1">
            <a:off x="7226191" y="2362704"/>
            <a:ext cx="173812" cy="615399"/>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1" name="文本框 30"/>
          <p:cNvSpPr txBox="1"/>
          <p:nvPr/>
        </p:nvSpPr>
        <p:spPr>
          <a:xfrm>
            <a:off x="7927445" y="2679870"/>
            <a:ext cx="1300190" cy="371489"/>
          </a:xfrm>
          <a:prstGeom prst="rect">
            <a:avLst/>
          </a:prstGeom>
          <a:noFill/>
          <a:ln w="19050">
            <a:solidFill>
              <a:srgbClr val="00B0F0"/>
            </a:solidFill>
          </a:ln>
        </p:spPr>
        <p:txBody>
          <a:bodyPr wrap="square" rtlCol="0">
            <a:spAutoFit/>
          </a:bodyPr>
          <a:lstStyle/>
          <a:p>
            <a:endParaRPr kumimoji="1" lang="zh-CN" altLang="en-US">
              <a:solidFill>
                <a:srgbClr val="FF0000"/>
              </a:solidFill>
            </a:endParaRPr>
          </a:p>
        </p:txBody>
      </p:sp>
      <p:sp>
        <p:nvSpPr>
          <p:cNvPr id="32" name="文本框 31"/>
          <p:cNvSpPr txBox="1"/>
          <p:nvPr/>
        </p:nvSpPr>
        <p:spPr>
          <a:xfrm>
            <a:off x="5835966" y="6263266"/>
            <a:ext cx="3213933" cy="338554"/>
          </a:xfrm>
          <a:prstGeom prst="rect">
            <a:avLst/>
          </a:prstGeom>
          <a:noFill/>
        </p:spPr>
        <p:txBody>
          <a:bodyPr wrap="square" rtlCol="0">
            <a:spAutoFit/>
          </a:bodyPr>
          <a:lstStyle/>
          <a:p>
            <a:r>
              <a:rPr kumimoji="1" lang="en-US" altLang="zh-CN" sz="1600" b="1" dirty="0" smtClean="0"/>
              <a:t>D</a:t>
            </a:r>
            <a:r>
              <a:rPr kumimoji="1" lang="en-US" altLang="zh-CN" sz="1600" b="1" baseline="-25000" dirty="0" smtClean="0"/>
              <a:t>1</a:t>
            </a:r>
            <a:r>
              <a:rPr kumimoji="1" lang="zh-CN" altLang="en-US" sz="1600" b="1" dirty="0"/>
              <a:t>，</a:t>
            </a:r>
            <a:r>
              <a:rPr kumimoji="1" lang="en-US" altLang="zh-CN" sz="1600" b="1" dirty="0" smtClean="0"/>
              <a:t>D</a:t>
            </a:r>
            <a:r>
              <a:rPr kumimoji="1" lang="en-US" altLang="zh-CN" sz="1600" b="1" baseline="-25000" dirty="0" smtClean="0"/>
              <a:t>2</a:t>
            </a:r>
            <a:r>
              <a:rPr kumimoji="1" lang="zh-CN" altLang="en-US" sz="1600" b="1" dirty="0"/>
              <a:t>，</a:t>
            </a:r>
            <a:r>
              <a:rPr kumimoji="1" lang="en-US" altLang="zh-CN" sz="1600" b="1" dirty="0" smtClean="0"/>
              <a:t>D</a:t>
            </a:r>
            <a:r>
              <a:rPr kumimoji="1" lang="en-US" altLang="zh-CN" sz="1600" b="1" baseline="-25000" dirty="0" smtClean="0"/>
              <a:t>3</a:t>
            </a:r>
            <a:r>
              <a:rPr kumimoji="1" lang="zh-CN" altLang="en-US" sz="1600" b="1" dirty="0" smtClean="0"/>
              <a:t> </a:t>
            </a:r>
            <a:r>
              <a:rPr kumimoji="1" lang="en-US" altLang="zh-CN" sz="1600" b="1" dirty="0" smtClean="0"/>
              <a:t>is</a:t>
            </a:r>
            <a:r>
              <a:rPr kumimoji="1" lang="zh-CN" altLang="en-US" sz="1600" b="1" dirty="0" smtClean="0"/>
              <a:t> </a:t>
            </a:r>
            <a:r>
              <a:rPr kumimoji="1" lang="en-US" altLang="zh-CN" sz="1600" b="1" dirty="0" smtClean="0"/>
              <a:t>already</a:t>
            </a:r>
            <a:r>
              <a:rPr kumimoji="1" lang="zh-CN" altLang="en-US" sz="1600" b="1" dirty="0" smtClean="0"/>
              <a:t> </a:t>
            </a:r>
            <a:r>
              <a:rPr kumimoji="1" lang="en-US" altLang="zh-CN" sz="1600" b="1" dirty="0" smtClean="0"/>
              <a:t>in</a:t>
            </a:r>
            <a:r>
              <a:rPr kumimoji="1" lang="zh-CN" altLang="en-US" sz="1600" b="1" dirty="0" smtClean="0"/>
              <a:t> </a:t>
            </a:r>
            <a:r>
              <a:rPr kumimoji="1" lang="en-US" altLang="zh-CN" sz="1600" b="1" dirty="0" smtClean="0"/>
              <a:t>order</a:t>
            </a:r>
            <a:endParaRPr kumimoji="1" lang="zh-CN" altLang="en-US" sz="1600" b="1" dirty="0"/>
          </a:p>
        </p:txBody>
      </p:sp>
    </p:spTree>
    <p:extLst>
      <p:ext uri="{BB962C8B-B14F-4D97-AF65-F5344CB8AC3E}">
        <p14:creationId xmlns:p14="http://schemas.microsoft.com/office/powerpoint/2010/main" val="303375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1"/>
                                        </p:tgtEl>
                                        <p:attrNameLst>
                                          <p:attrName>style.visibility</p:attrName>
                                        </p:attrNameLst>
                                      </p:cBhvr>
                                      <p:to>
                                        <p:strVal val="hidden"/>
                                      </p:to>
                                    </p:set>
                                  </p:childTnLst>
                                </p:cTn>
                              </p:par>
                            </p:childTnLst>
                          </p:cTn>
                        </p:par>
                        <p:par>
                          <p:cTn id="23" fill="hold">
                            <p:stCondLst>
                              <p:cond delay="0"/>
                            </p:stCondLst>
                            <p:childTnLst>
                              <p:par>
                                <p:cTn id="24" presetID="1" presetClass="exit" presetSubtype="0" fill="hold" grpId="1" nodeType="afterEffect">
                                  <p:stCondLst>
                                    <p:cond delay="0"/>
                                  </p:stCondLst>
                                  <p:childTnLst>
                                    <p:set>
                                      <p:cBhvr>
                                        <p:cTn id="25" dur="1" fill="hold">
                                          <p:stCondLst>
                                            <p:cond delay="0"/>
                                          </p:stCondLst>
                                        </p:cTn>
                                        <p:tgtEl>
                                          <p:spTgt spid="17"/>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0"/>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24" grpId="0" animBg="1"/>
      <p:bldP spid="25" grpId="0" animBg="1"/>
      <p:bldP spid="21" grpId="0"/>
      <p:bldP spid="21" grpId="1"/>
      <p:bldP spid="22" grpId="0" animBg="1"/>
      <p:bldP spid="29" grpId="0"/>
      <p:bldP spid="30" grpId="0" animBg="1"/>
      <p:bldP spid="31"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rotWithShape="1">
          <a:blip r:embed="rId2"/>
          <a:srcRect l="32038" t="51710"/>
          <a:stretch/>
        </p:blipFill>
        <p:spPr>
          <a:xfrm>
            <a:off x="4669298" y="1417698"/>
            <a:ext cx="5235930" cy="4618120"/>
          </a:xfrm>
          <a:prstGeom prst="rect">
            <a:avLst/>
          </a:prstGeom>
        </p:spPr>
      </p:pic>
      <p:sp>
        <p:nvSpPr>
          <p:cNvPr id="2" name="文本占位符 1"/>
          <p:cNvSpPr>
            <a:spLocks noGrp="1"/>
          </p:cNvSpPr>
          <p:nvPr>
            <p:ph type="body" sz="quarter" idx="10"/>
          </p:nvPr>
        </p:nvSpPr>
        <p:spPr>
          <a:xfrm>
            <a:off x="999433" y="142587"/>
            <a:ext cx="10183763" cy="362708"/>
          </a:xfrm>
        </p:spPr>
        <p:txBody>
          <a:bodyPr/>
          <a:lstStyle/>
          <a:p>
            <a:r>
              <a:rPr lang="en-US" altLang="zh-CN" dirty="0"/>
              <a:t>Consistent PF Table Update for OTCAM</a:t>
            </a:r>
            <a:br>
              <a:rPr lang="en-US" altLang="zh-CN" dirty="0"/>
            </a:br>
            <a:endParaRPr kumimoji="1" lang="zh-CN" altLang="en-US" dirty="0"/>
          </a:p>
        </p:txBody>
      </p:sp>
      <p:sp>
        <p:nvSpPr>
          <p:cNvPr id="3" name="文本占位符 2"/>
          <p:cNvSpPr>
            <a:spLocks noGrp="1"/>
          </p:cNvSpPr>
          <p:nvPr>
            <p:ph type="body" sz="quarter" idx="11"/>
          </p:nvPr>
        </p:nvSpPr>
        <p:spPr>
          <a:xfrm>
            <a:off x="161912" y="85346"/>
            <a:ext cx="1405631" cy="480471"/>
          </a:xfrm>
        </p:spPr>
        <p:txBody>
          <a:bodyPr/>
          <a:lstStyle/>
          <a:p>
            <a:r>
              <a:rPr kumimoji="1" lang="en-US" altLang="zh-CN" dirty="0" smtClean="0"/>
              <a:t>14</a:t>
            </a:r>
            <a:endParaRPr kumimoji="1" lang="zh-CN" altLang="en-US" dirty="0"/>
          </a:p>
        </p:txBody>
      </p:sp>
      <p:sp>
        <p:nvSpPr>
          <p:cNvPr id="4" name="矩形 3"/>
          <p:cNvSpPr/>
          <p:nvPr/>
        </p:nvSpPr>
        <p:spPr>
          <a:xfrm>
            <a:off x="292540" y="956033"/>
            <a:ext cx="1608133" cy="461665"/>
          </a:xfrm>
          <a:prstGeom prst="rect">
            <a:avLst/>
          </a:prstGeom>
        </p:spPr>
        <p:txBody>
          <a:bodyPr wrap="none">
            <a:spAutoFit/>
          </a:bodyPr>
          <a:lstStyle/>
          <a:p>
            <a:r>
              <a:rPr lang="en-US" altLang="zh-CN" sz="2400" b="1" dirty="0" smtClean="0"/>
              <a:t>example</a:t>
            </a:r>
            <a:r>
              <a:rPr kumimoji="1" lang="en-US" altLang="zh-CN" sz="2400" b="1" dirty="0" smtClean="0"/>
              <a:t>:</a:t>
            </a:r>
            <a:endParaRPr lang="zh-CN" altLang="en-US" sz="2400" b="1" dirty="0"/>
          </a:p>
        </p:txBody>
      </p:sp>
      <p:sp>
        <p:nvSpPr>
          <p:cNvPr id="18" name="文本框 17"/>
          <p:cNvSpPr txBox="1"/>
          <p:nvPr/>
        </p:nvSpPr>
        <p:spPr>
          <a:xfrm>
            <a:off x="864727" y="3309857"/>
            <a:ext cx="4110863" cy="1200329"/>
          </a:xfrm>
          <a:prstGeom prst="rect">
            <a:avLst/>
          </a:prstGeom>
          <a:noFill/>
        </p:spPr>
        <p:txBody>
          <a:bodyPr wrap="square" rtlCol="0">
            <a:spAutoFit/>
          </a:bodyPr>
          <a:lstStyle/>
          <a:p>
            <a:r>
              <a:rPr lang="en-US" altLang="zh-CN" b="1" dirty="0" smtClean="0">
                <a:solidFill>
                  <a:srgbClr val="FF0000"/>
                </a:solidFill>
              </a:rPr>
              <a:t>moving </a:t>
            </a:r>
            <a:r>
              <a:rPr lang="en-US" altLang="zh-CN" b="1" dirty="0">
                <a:solidFill>
                  <a:srgbClr val="FF0000"/>
                </a:solidFill>
              </a:rPr>
              <a:t>relevant rules toward the top(bottom) to fill all the available empty entries and adding all new incoming rules.</a:t>
            </a:r>
          </a:p>
        </p:txBody>
      </p:sp>
      <p:sp>
        <p:nvSpPr>
          <p:cNvPr id="6" name="矩形 5"/>
          <p:cNvSpPr/>
          <p:nvPr/>
        </p:nvSpPr>
        <p:spPr>
          <a:xfrm>
            <a:off x="864727" y="2574023"/>
            <a:ext cx="3932487" cy="369332"/>
          </a:xfrm>
          <a:prstGeom prst="rect">
            <a:avLst/>
          </a:prstGeom>
        </p:spPr>
        <p:txBody>
          <a:bodyPr wrap="none">
            <a:spAutoFit/>
          </a:bodyPr>
          <a:lstStyle/>
          <a:p>
            <a:r>
              <a:rPr lang="en-US" altLang="zh-CN" b="1"/>
              <a:t>D</a:t>
            </a:r>
            <a:r>
              <a:rPr lang="en-US" altLang="zh-CN" b="1" baseline="-25000"/>
              <a:t>3</a:t>
            </a:r>
            <a:r>
              <a:rPr lang="en-US" altLang="zh-CN" b="1"/>
              <a:t> -&gt; D</a:t>
            </a:r>
            <a:r>
              <a:rPr lang="en-US" altLang="zh-CN" b="1" baseline="-25000"/>
              <a:t>2</a:t>
            </a:r>
            <a:r>
              <a:rPr lang="en-US" altLang="zh-CN" b="1"/>
              <a:t> -&gt; D</a:t>
            </a:r>
            <a:r>
              <a:rPr lang="en-US" altLang="zh-CN" b="1" baseline="-25000"/>
              <a:t>1</a:t>
            </a:r>
            <a:r>
              <a:rPr lang="en-US" altLang="zh-CN" b="1"/>
              <a:t> -&gt; H -&gt; E</a:t>
            </a:r>
            <a:r>
              <a:rPr lang="en-US" altLang="zh-CN" b="1" baseline="-25000"/>
              <a:t>1</a:t>
            </a:r>
            <a:r>
              <a:rPr lang="en-US" altLang="zh-CN" b="1"/>
              <a:t> -&gt; G -&gt; E</a:t>
            </a:r>
            <a:r>
              <a:rPr lang="en-US" altLang="zh-CN" b="1" baseline="-25000"/>
              <a:t>3</a:t>
            </a:r>
            <a:r>
              <a:rPr lang="en-US" altLang="zh-CN" b="1"/>
              <a:t>.</a:t>
            </a:r>
            <a:endParaRPr lang="zh-CN" altLang="en-US" b="1" dirty="0"/>
          </a:p>
        </p:txBody>
      </p:sp>
      <p:sp>
        <p:nvSpPr>
          <p:cNvPr id="24" name="文本框 23"/>
          <p:cNvSpPr txBox="1"/>
          <p:nvPr/>
        </p:nvSpPr>
        <p:spPr>
          <a:xfrm>
            <a:off x="5441220" y="1956467"/>
            <a:ext cx="1300190" cy="371489"/>
          </a:xfrm>
          <a:prstGeom prst="rect">
            <a:avLst/>
          </a:prstGeom>
          <a:noFill/>
          <a:ln w="19050">
            <a:solidFill>
              <a:srgbClr val="7030A0"/>
            </a:solidFill>
          </a:ln>
        </p:spPr>
        <p:txBody>
          <a:bodyPr wrap="square" rtlCol="0">
            <a:spAutoFit/>
          </a:bodyPr>
          <a:lstStyle/>
          <a:p>
            <a:endParaRPr kumimoji="1" lang="zh-CN" altLang="en-US" b="1" dirty="0">
              <a:solidFill>
                <a:srgbClr val="FF0000"/>
              </a:solidFill>
            </a:endParaRPr>
          </a:p>
        </p:txBody>
      </p:sp>
      <p:sp>
        <p:nvSpPr>
          <p:cNvPr id="19" name="文本框 18"/>
          <p:cNvSpPr txBox="1"/>
          <p:nvPr/>
        </p:nvSpPr>
        <p:spPr>
          <a:xfrm>
            <a:off x="6748029" y="2985625"/>
            <a:ext cx="1480349" cy="338554"/>
          </a:xfrm>
          <a:prstGeom prst="rect">
            <a:avLst/>
          </a:prstGeom>
          <a:noFill/>
        </p:spPr>
        <p:txBody>
          <a:bodyPr wrap="square" rtlCol="0">
            <a:spAutoFit/>
          </a:bodyPr>
          <a:lstStyle/>
          <a:p>
            <a:r>
              <a:rPr kumimoji="1" lang="en-US" altLang="zh-CN" sz="1600" b="1" dirty="0" smtClean="0">
                <a:solidFill>
                  <a:srgbClr val="FF0000"/>
                </a:solidFill>
              </a:rPr>
              <a:t>Insert</a:t>
            </a:r>
            <a:r>
              <a:rPr kumimoji="1" lang="zh-CN" altLang="en-US" sz="1600" b="1" dirty="0" smtClean="0">
                <a:solidFill>
                  <a:srgbClr val="FF0000"/>
                </a:solidFill>
              </a:rPr>
              <a:t> </a:t>
            </a:r>
            <a:r>
              <a:rPr kumimoji="1" lang="en-US" altLang="zh-CN" sz="1600" b="1" dirty="0" smtClean="0">
                <a:solidFill>
                  <a:srgbClr val="FF0000"/>
                </a:solidFill>
              </a:rPr>
              <a:t>G</a:t>
            </a:r>
            <a:endParaRPr kumimoji="1" lang="zh-CN" altLang="en-US" sz="1600" b="1" dirty="0">
              <a:solidFill>
                <a:srgbClr val="FF0000"/>
              </a:solidFill>
            </a:endParaRPr>
          </a:p>
        </p:txBody>
      </p:sp>
      <p:sp>
        <p:nvSpPr>
          <p:cNvPr id="20" name="文本框 19"/>
          <p:cNvSpPr txBox="1"/>
          <p:nvPr/>
        </p:nvSpPr>
        <p:spPr>
          <a:xfrm>
            <a:off x="6789205" y="4065665"/>
            <a:ext cx="1486748" cy="338554"/>
          </a:xfrm>
          <a:prstGeom prst="rect">
            <a:avLst/>
          </a:prstGeom>
          <a:noFill/>
        </p:spPr>
        <p:txBody>
          <a:bodyPr wrap="square" rtlCol="0">
            <a:spAutoFit/>
          </a:bodyPr>
          <a:lstStyle/>
          <a:p>
            <a:r>
              <a:rPr kumimoji="1" lang="en-US" altLang="zh-CN" sz="1600" b="1" dirty="0" smtClean="0">
                <a:solidFill>
                  <a:srgbClr val="FF0000"/>
                </a:solidFill>
              </a:rPr>
              <a:t>insert H</a:t>
            </a:r>
            <a:endParaRPr kumimoji="1" lang="zh-CN" altLang="en-US" sz="1600" b="1" dirty="0">
              <a:solidFill>
                <a:srgbClr val="FF0000"/>
              </a:solidFill>
            </a:endParaRPr>
          </a:p>
        </p:txBody>
      </p:sp>
      <p:sp>
        <p:nvSpPr>
          <p:cNvPr id="30" name="下箭头 29"/>
          <p:cNvSpPr/>
          <p:nvPr/>
        </p:nvSpPr>
        <p:spPr>
          <a:xfrm rot="10800000" flipV="1">
            <a:off x="7117460" y="2067216"/>
            <a:ext cx="173812" cy="444044"/>
          </a:xfrm>
          <a:prstGeom prst="down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1" name="文本框 30"/>
          <p:cNvSpPr txBox="1"/>
          <p:nvPr/>
        </p:nvSpPr>
        <p:spPr>
          <a:xfrm>
            <a:off x="7774089" y="2327957"/>
            <a:ext cx="1411473" cy="366606"/>
          </a:xfrm>
          <a:prstGeom prst="rect">
            <a:avLst/>
          </a:prstGeom>
          <a:noFill/>
          <a:ln w="19050">
            <a:solidFill>
              <a:srgbClr val="7030A0"/>
            </a:solidFill>
          </a:ln>
        </p:spPr>
        <p:txBody>
          <a:bodyPr wrap="square" rtlCol="0">
            <a:spAutoFit/>
          </a:bodyPr>
          <a:lstStyle/>
          <a:p>
            <a:endParaRPr kumimoji="1" lang="zh-CN" altLang="en-US">
              <a:solidFill>
                <a:srgbClr val="FF0000"/>
              </a:solidFill>
            </a:endParaRPr>
          </a:p>
        </p:txBody>
      </p:sp>
    </p:spTree>
    <p:extLst>
      <p:ext uri="{BB962C8B-B14F-4D97-AF65-F5344CB8AC3E}">
        <p14:creationId xmlns:p14="http://schemas.microsoft.com/office/powerpoint/2010/main" val="132676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017270" y="151532"/>
            <a:ext cx="10183763" cy="362708"/>
          </a:xfrm>
        </p:spPr>
        <p:txBody>
          <a:bodyPr/>
          <a:lstStyle/>
          <a:p>
            <a:r>
              <a:rPr lang="en-US" altLang="zh-CN" dirty="0"/>
              <a:t>Upper Bound on Worst-Case Delay per Rule Update </a:t>
            </a:r>
          </a:p>
          <a:p>
            <a:r>
              <a:rPr lang="en-US" altLang="zh-CN" dirty="0"/>
              <a:t/>
            </a:r>
            <a:br>
              <a:rPr lang="en-US" altLang="zh-CN" dirty="0"/>
            </a:br>
            <a:endParaRPr kumimoji="1" lang="zh-CN" altLang="en-US" dirty="0"/>
          </a:p>
        </p:txBody>
      </p:sp>
      <p:sp>
        <p:nvSpPr>
          <p:cNvPr id="3" name="文本占位符 2"/>
          <p:cNvSpPr>
            <a:spLocks noGrp="1"/>
          </p:cNvSpPr>
          <p:nvPr>
            <p:ph type="body" sz="quarter" idx="11"/>
          </p:nvPr>
        </p:nvSpPr>
        <p:spPr>
          <a:xfrm>
            <a:off x="161912" y="85346"/>
            <a:ext cx="1405631" cy="480471"/>
          </a:xfrm>
        </p:spPr>
        <p:txBody>
          <a:bodyPr/>
          <a:lstStyle/>
          <a:p>
            <a:r>
              <a:rPr kumimoji="1" lang="en-US" altLang="zh-CN" dirty="0" smtClean="0"/>
              <a:t>15</a:t>
            </a:r>
            <a:endParaRPr kumimoji="1" lang="zh-CN" altLang="en-US" dirty="0"/>
          </a:p>
        </p:txBody>
      </p:sp>
      <p:pic>
        <p:nvPicPr>
          <p:cNvPr id="14" name="图片 13"/>
          <p:cNvPicPr>
            <a:picLocks noChangeAspect="1"/>
          </p:cNvPicPr>
          <p:nvPr/>
        </p:nvPicPr>
        <p:blipFill>
          <a:blip r:embed="rId2"/>
          <a:stretch>
            <a:fillRect/>
          </a:stretch>
        </p:blipFill>
        <p:spPr>
          <a:xfrm>
            <a:off x="594360" y="1630828"/>
            <a:ext cx="4880610" cy="3816354"/>
          </a:xfrm>
          <a:prstGeom prst="rect">
            <a:avLst/>
          </a:prstGeom>
        </p:spPr>
      </p:pic>
      <p:sp>
        <p:nvSpPr>
          <p:cNvPr id="15" name="椭圆 14"/>
          <p:cNvSpPr/>
          <p:nvPr/>
        </p:nvSpPr>
        <p:spPr>
          <a:xfrm flipH="1" flipV="1">
            <a:off x="1017270" y="2400299"/>
            <a:ext cx="102869" cy="985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6" name="矩形 15"/>
          <p:cNvSpPr/>
          <p:nvPr/>
        </p:nvSpPr>
        <p:spPr>
          <a:xfrm>
            <a:off x="1266958" y="2264923"/>
            <a:ext cx="3052439" cy="338554"/>
          </a:xfrm>
          <a:prstGeom prst="rect">
            <a:avLst/>
          </a:prstGeom>
        </p:spPr>
        <p:txBody>
          <a:bodyPr wrap="none">
            <a:spAutoFit/>
          </a:bodyPr>
          <a:lstStyle/>
          <a:p>
            <a:r>
              <a:rPr lang="zh-CN" altLang="en-US" sz="1600" b="1" dirty="0"/>
              <a:t> above 1.2 seconds at </a:t>
            </a:r>
            <a:r>
              <a:rPr lang="en-US" altLang="zh-CN" sz="1600" b="1" dirty="0" smtClean="0"/>
              <a:t>a=</a:t>
            </a:r>
            <a:r>
              <a:rPr lang="zh-CN" altLang="en-US" sz="1600" b="1" dirty="0" smtClean="0"/>
              <a:t>1</a:t>
            </a:r>
            <a:r>
              <a:rPr lang="zh-CN" altLang="en-US" sz="1600" b="1" dirty="0"/>
              <a:t>%.</a:t>
            </a:r>
          </a:p>
        </p:txBody>
      </p:sp>
      <p:sp>
        <p:nvSpPr>
          <p:cNvPr id="17" name="矩形 16"/>
          <p:cNvSpPr/>
          <p:nvPr/>
        </p:nvSpPr>
        <p:spPr>
          <a:xfrm>
            <a:off x="1794756" y="4430882"/>
            <a:ext cx="3435556" cy="338554"/>
          </a:xfrm>
          <a:prstGeom prst="rect">
            <a:avLst/>
          </a:prstGeom>
        </p:spPr>
        <p:txBody>
          <a:bodyPr wrap="none">
            <a:spAutoFit/>
          </a:bodyPr>
          <a:lstStyle/>
          <a:p>
            <a:r>
              <a:rPr lang="zh-CN" altLang="en-US" sz="1600" b="1" dirty="0"/>
              <a:t>0.015 seconds, independent of </a:t>
            </a:r>
            <a:r>
              <a:rPr lang="en-US" altLang="zh-CN" sz="1600" b="1" dirty="0"/>
              <a:t>a</a:t>
            </a:r>
            <a:endParaRPr lang="zh-CN" altLang="en-US" sz="1600" b="1" dirty="0"/>
          </a:p>
        </p:txBody>
      </p:sp>
      <p:sp>
        <p:nvSpPr>
          <p:cNvPr id="18" name="矩形 17"/>
          <p:cNvSpPr/>
          <p:nvPr/>
        </p:nvSpPr>
        <p:spPr>
          <a:xfrm>
            <a:off x="6579379" y="1941757"/>
            <a:ext cx="4429046" cy="646331"/>
          </a:xfrm>
          <a:prstGeom prst="rect">
            <a:avLst/>
          </a:prstGeom>
        </p:spPr>
        <p:txBody>
          <a:bodyPr wrap="square">
            <a:spAutoFit/>
          </a:bodyPr>
          <a:lstStyle/>
          <a:p>
            <a:r>
              <a:rPr lang="zh-CN" altLang="en-US" b="1" dirty="0">
                <a:solidFill>
                  <a:srgbClr val="FF0000"/>
                </a:solidFill>
              </a:rPr>
              <a:t>During the lock </a:t>
            </a:r>
            <a:r>
              <a:rPr lang="zh-CN" altLang="en-US" b="1" dirty="0" smtClean="0">
                <a:solidFill>
                  <a:srgbClr val="FF0000"/>
                </a:solidFill>
              </a:rPr>
              <a:t>period</a:t>
            </a:r>
            <a:r>
              <a:rPr lang="en-US" altLang="zh-CN" b="1" dirty="0" smtClean="0">
                <a:solidFill>
                  <a:srgbClr val="FF0000"/>
                </a:solidFill>
              </a:rPr>
              <a:t>,</a:t>
            </a:r>
            <a:r>
              <a:rPr lang="zh-CN" altLang="en-US" b="1" dirty="0" smtClean="0">
                <a:solidFill>
                  <a:srgbClr val="FF0000"/>
                </a:solidFill>
              </a:rPr>
              <a:t>however</a:t>
            </a:r>
            <a:r>
              <a:rPr lang="zh-CN" altLang="en-US" b="1" dirty="0">
                <a:solidFill>
                  <a:srgbClr val="FF0000"/>
                </a:solidFill>
              </a:rPr>
              <a:t>, up to 0.1875 million packets can </a:t>
            </a:r>
            <a:r>
              <a:rPr lang="zh-CN" altLang="en-US" b="1" dirty="0" smtClean="0">
                <a:solidFill>
                  <a:srgbClr val="FF0000"/>
                </a:solidFill>
              </a:rPr>
              <a:t>be </a:t>
            </a:r>
            <a:r>
              <a:rPr lang="en-US" altLang="zh-CN" b="1" dirty="0" err="1" smtClean="0">
                <a:solidFill>
                  <a:srgbClr val="FF0000"/>
                </a:solidFill>
              </a:rPr>
              <a:t>droped</a:t>
            </a:r>
            <a:r>
              <a:rPr lang="en-US" altLang="zh-CN" b="1" dirty="0" smtClean="0">
                <a:solidFill>
                  <a:srgbClr val="FF0000"/>
                </a:solidFill>
              </a:rPr>
              <a:t>!</a:t>
            </a:r>
            <a:endParaRPr lang="zh-CN" altLang="en-US" b="1" dirty="0">
              <a:solidFill>
                <a:srgbClr val="FF0000"/>
              </a:solidFill>
            </a:endParaRPr>
          </a:p>
        </p:txBody>
      </p:sp>
    </p:spTree>
    <p:extLst>
      <p:ext uri="{BB962C8B-B14F-4D97-AF65-F5344CB8AC3E}">
        <p14:creationId xmlns:p14="http://schemas.microsoft.com/office/powerpoint/2010/main" val="3190002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TCAM</a:t>
            </a:r>
            <a:r>
              <a:rPr lang="zh-CN" altLang="en-US" dirty="0" smtClean="0"/>
              <a:t>规则更新过程</a:t>
            </a:r>
            <a:endParaRPr lang="zh-CN" altLang="en-US" dirty="0"/>
          </a:p>
        </p:txBody>
      </p:sp>
      <p:sp>
        <p:nvSpPr>
          <p:cNvPr id="3" name="文本占位符 2"/>
          <p:cNvSpPr>
            <a:spLocks noGrp="1"/>
          </p:cNvSpPr>
          <p:nvPr>
            <p:ph type="body" sz="quarter" idx="11"/>
          </p:nvPr>
        </p:nvSpPr>
        <p:spPr/>
        <p:txBody>
          <a:bodyPr/>
          <a:lstStyle/>
          <a:p>
            <a:r>
              <a:rPr lang="en-US" altLang="zh-CN" dirty="0" smtClean="0"/>
              <a:t>02</a:t>
            </a:r>
            <a:endParaRPr lang="zh-CN" altLang="en-US" dirty="0"/>
          </a:p>
        </p:txBody>
      </p:sp>
      <p:sp>
        <p:nvSpPr>
          <p:cNvPr id="4" name="文本框 8"/>
          <p:cNvSpPr txBox="1"/>
          <p:nvPr/>
        </p:nvSpPr>
        <p:spPr>
          <a:xfrm>
            <a:off x="7829029" y="1259668"/>
            <a:ext cx="3809596" cy="480131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smtClean="0"/>
              <a:t>TCAM</a:t>
            </a:r>
            <a:r>
              <a:rPr lang="zh-CN" altLang="en-US" dirty="0" smtClean="0"/>
              <a:t>中的规则集可以分为若干组，组内的规则之间具有优先级关系，组间的规则没有优先级关系</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smtClean="0"/>
          </a:p>
          <a:p>
            <a:endParaRPr lang="en-US" altLang="zh-CN" dirty="0"/>
          </a:p>
          <a:p>
            <a:r>
              <a:rPr lang="zh-CN" altLang="en-US" dirty="0" smtClean="0"/>
              <a:t>插入任何一个规则</a:t>
            </a:r>
            <a:r>
              <a:rPr lang="en-US" altLang="zh-CN" dirty="0" smtClean="0"/>
              <a:t>r</a:t>
            </a:r>
            <a:r>
              <a:rPr lang="zh-CN" altLang="en-US" dirty="0" smtClean="0"/>
              <a:t>时，都只能找到唯一一个可能与</a:t>
            </a:r>
            <a:r>
              <a:rPr lang="en-US" altLang="zh-CN" dirty="0" smtClean="0"/>
              <a:t>r</a:t>
            </a:r>
            <a:r>
              <a:rPr lang="zh-CN" altLang="en-US" dirty="0" smtClean="0"/>
              <a:t>具有优先级关系的组。</a:t>
            </a:r>
            <a:endParaRPr lang="en-US" altLang="zh-CN" dirty="0" smtClean="0"/>
          </a:p>
          <a:p>
            <a:endParaRPr lang="en-US" altLang="zh-CN" dirty="0"/>
          </a:p>
          <a:p>
            <a:r>
              <a:rPr lang="zh-CN" altLang="en-US" dirty="0" smtClean="0"/>
              <a:t>在这个组当中，按照优先级排序后，</a:t>
            </a:r>
            <a:r>
              <a:rPr lang="zh-CN" altLang="en-US" dirty="0"/>
              <a:t>紧</a:t>
            </a:r>
            <a:r>
              <a:rPr lang="zh-CN" altLang="en-US" dirty="0" smtClean="0"/>
              <a:t>挨着</a:t>
            </a:r>
            <a:r>
              <a:rPr lang="en-US" altLang="zh-CN" dirty="0" smtClean="0"/>
              <a:t>r</a:t>
            </a:r>
            <a:r>
              <a:rPr lang="zh-CN" altLang="en-US" dirty="0" smtClean="0"/>
              <a:t>的两个规则分别是</a:t>
            </a:r>
            <a:r>
              <a:rPr lang="en-US" altLang="zh-CN" dirty="0" smtClean="0"/>
              <a:t>U(r)</a:t>
            </a:r>
            <a:r>
              <a:rPr lang="zh-CN" altLang="en-US" dirty="0" smtClean="0"/>
              <a:t>和</a:t>
            </a:r>
            <a:r>
              <a:rPr lang="en-US" altLang="zh-CN" dirty="0" smtClean="0"/>
              <a:t>D(R)</a:t>
            </a:r>
          </a:p>
        </p:txBody>
      </p:sp>
      <p:pic>
        <p:nvPicPr>
          <p:cNvPr id="5" name="图片 4"/>
          <p:cNvPicPr>
            <a:picLocks noChangeAspect="1"/>
          </p:cNvPicPr>
          <p:nvPr/>
        </p:nvPicPr>
        <p:blipFill>
          <a:blip r:embed="rId2"/>
          <a:stretch>
            <a:fillRect/>
          </a:stretch>
        </p:blipFill>
        <p:spPr>
          <a:xfrm>
            <a:off x="524302" y="3704463"/>
            <a:ext cx="7152381" cy="2609524"/>
          </a:xfrm>
          <a:prstGeom prst="rect">
            <a:avLst/>
          </a:prstGeom>
        </p:spPr>
      </p:pic>
      <p:sp>
        <p:nvSpPr>
          <p:cNvPr id="6" name="矩形 5"/>
          <p:cNvSpPr/>
          <p:nvPr/>
        </p:nvSpPr>
        <p:spPr>
          <a:xfrm>
            <a:off x="639193" y="1029810"/>
            <a:ext cx="985422" cy="32847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1.*.*.*</a:t>
            </a:r>
            <a:endParaRPr kumimoji="1" lang="zh-CN" altLang="en-US" dirty="0">
              <a:solidFill>
                <a:schemeClr val="tx1"/>
              </a:solidFill>
            </a:endParaRPr>
          </a:p>
        </p:txBody>
      </p:sp>
      <p:sp>
        <p:nvSpPr>
          <p:cNvPr id="7" name="矩形 6"/>
          <p:cNvSpPr/>
          <p:nvPr/>
        </p:nvSpPr>
        <p:spPr>
          <a:xfrm>
            <a:off x="1874669" y="1029810"/>
            <a:ext cx="985422" cy="32847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a:t>
            </a:r>
            <a:r>
              <a:rPr kumimoji="1" lang="en-US" altLang="zh-CN" dirty="0" smtClean="0">
                <a:solidFill>
                  <a:schemeClr val="tx1"/>
                </a:solidFill>
              </a:rPr>
              <a:t>.*.*.*</a:t>
            </a:r>
            <a:endParaRPr kumimoji="1" lang="zh-CN" altLang="en-US" dirty="0">
              <a:solidFill>
                <a:schemeClr val="tx1"/>
              </a:solidFill>
            </a:endParaRPr>
          </a:p>
        </p:txBody>
      </p:sp>
      <p:sp>
        <p:nvSpPr>
          <p:cNvPr id="8" name="矩形 7"/>
          <p:cNvSpPr/>
          <p:nvPr/>
        </p:nvSpPr>
        <p:spPr>
          <a:xfrm>
            <a:off x="3115071" y="1040167"/>
            <a:ext cx="985422" cy="32847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a:t>
            </a:r>
            <a:r>
              <a:rPr kumimoji="1" lang="en-US" altLang="zh-CN" dirty="0" smtClean="0">
                <a:solidFill>
                  <a:schemeClr val="tx1"/>
                </a:solidFill>
              </a:rPr>
              <a:t>.*.*.*</a:t>
            </a:r>
            <a:endParaRPr kumimoji="1" lang="zh-CN" altLang="en-US" dirty="0">
              <a:solidFill>
                <a:schemeClr val="tx1"/>
              </a:solidFill>
            </a:endParaRPr>
          </a:p>
        </p:txBody>
      </p:sp>
      <p:sp>
        <p:nvSpPr>
          <p:cNvPr id="9" name="矩形 8"/>
          <p:cNvSpPr/>
          <p:nvPr/>
        </p:nvSpPr>
        <p:spPr>
          <a:xfrm>
            <a:off x="639193" y="1477527"/>
            <a:ext cx="985422" cy="32847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1.1.*.*</a:t>
            </a:r>
            <a:endParaRPr kumimoji="1" lang="zh-CN" altLang="en-US" dirty="0">
              <a:solidFill>
                <a:schemeClr val="tx1"/>
              </a:solidFill>
            </a:endParaRPr>
          </a:p>
        </p:txBody>
      </p:sp>
      <p:sp>
        <p:nvSpPr>
          <p:cNvPr id="10" name="矩形 9"/>
          <p:cNvSpPr/>
          <p:nvPr/>
        </p:nvSpPr>
        <p:spPr>
          <a:xfrm>
            <a:off x="1874669" y="1477527"/>
            <a:ext cx="985422" cy="32847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2.1.*.*</a:t>
            </a:r>
            <a:endParaRPr kumimoji="1" lang="zh-CN" altLang="en-US" dirty="0">
              <a:solidFill>
                <a:schemeClr val="tx1"/>
              </a:solidFill>
            </a:endParaRPr>
          </a:p>
        </p:txBody>
      </p:sp>
      <p:sp>
        <p:nvSpPr>
          <p:cNvPr id="11" name="矩形 10"/>
          <p:cNvSpPr/>
          <p:nvPr/>
        </p:nvSpPr>
        <p:spPr>
          <a:xfrm>
            <a:off x="3115071" y="1487884"/>
            <a:ext cx="985422" cy="32847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3.1.*.*</a:t>
            </a:r>
            <a:endParaRPr kumimoji="1" lang="zh-CN" altLang="en-US" dirty="0">
              <a:solidFill>
                <a:schemeClr val="tx1"/>
              </a:solidFill>
            </a:endParaRPr>
          </a:p>
        </p:txBody>
      </p:sp>
      <p:sp>
        <p:nvSpPr>
          <p:cNvPr id="12" name="矩形 11"/>
          <p:cNvSpPr/>
          <p:nvPr/>
        </p:nvSpPr>
        <p:spPr>
          <a:xfrm>
            <a:off x="638655" y="1921981"/>
            <a:ext cx="985422" cy="32847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1.1.1.*</a:t>
            </a:r>
            <a:endParaRPr kumimoji="1" lang="zh-CN" altLang="en-US" dirty="0">
              <a:solidFill>
                <a:schemeClr val="tx1"/>
              </a:solidFill>
            </a:endParaRPr>
          </a:p>
        </p:txBody>
      </p:sp>
      <p:sp>
        <p:nvSpPr>
          <p:cNvPr id="13" name="矩形 12"/>
          <p:cNvSpPr/>
          <p:nvPr/>
        </p:nvSpPr>
        <p:spPr>
          <a:xfrm>
            <a:off x="1874131" y="1921981"/>
            <a:ext cx="985422" cy="32847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2.1.1.*</a:t>
            </a:r>
            <a:endParaRPr kumimoji="1" lang="zh-CN" altLang="en-US" dirty="0">
              <a:solidFill>
                <a:schemeClr val="tx1"/>
              </a:solidFill>
            </a:endParaRPr>
          </a:p>
        </p:txBody>
      </p:sp>
      <p:sp>
        <p:nvSpPr>
          <p:cNvPr id="14" name="矩形 13"/>
          <p:cNvSpPr/>
          <p:nvPr/>
        </p:nvSpPr>
        <p:spPr>
          <a:xfrm>
            <a:off x="3114533" y="1932338"/>
            <a:ext cx="985422" cy="32847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3.1.1.*</a:t>
            </a:r>
            <a:endParaRPr kumimoji="1" lang="zh-CN" altLang="en-US" dirty="0">
              <a:solidFill>
                <a:schemeClr val="tx1"/>
              </a:solidFill>
            </a:endParaRPr>
          </a:p>
        </p:txBody>
      </p:sp>
      <p:sp>
        <p:nvSpPr>
          <p:cNvPr id="15" name="矩形 14"/>
          <p:cNvSpPr/>
          <p:nvPr/>
        </p:nvSpPr>
        <p:spPr>
          <a:xfrm>
            <a:off x="645052" y="2395042"/>
            <a:ext cx="985422" cy="32847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1.1.1.1</a:t>
            </a:r>
            <a:endParaRPr kumimoji="1" lang="zh-CN" altLang="en-US" dirty="0">
              <a:solidFill>
                <a:schemeClr val="tx1"/>
              </a:solidFill>
            </a:endParaRPr>
          </a:p>
        </p:txBody>
      </p:sp>
      <p:sp>
        <p:nvSpPr>
          <p:cNvPr id="16" name="矩形 15"/>
          <p:cNvSpPr/>
          <p:nvPr/>
        </p:nvSpPr>
        <p:spPr>
          <a:xfrm>
            <a:off x="1880528" y="2395042"/>
            <a:ext cx="985422" cy="32847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2.1.1.1</a:t>
            </a:r>
            <a:endParaRPr kumimoji="1" lang="zh-CN" altLang="en-US" dirty="0">
              <a:solidFill>
                <a:schemeClr val="tx1"/>
              </a:solidFill>
            </a:endParaRPr>
          </a:p>
        </p:txBody>
      </p:sp>
      <p:sp>
        <p:nvSpPr>
          <p:cNvPr id="17" name="矩形 16"/>
          <p:cNvSpPr/>
          <p:nvPr/>
        </p:nvSpPr>
        <p:spPr>
          <a:xfrm>
            <a:off x="3120930" y="2405399"/>
            <a:ext cx="985422" cy="32847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3.1.1.1</a:t>
            </a:r>
            <a:endParaRPr kumimoji="1" lang="zh-CN" altLang="en-US" dirty="0">
              <a:solidFill>
                <a:schemeClr val="tx1"/>
              </a:solidFill>
            </a:endParaRPr>
          </a:p>
        </p:txBody>
      </p:sp>
      <p:sp>
        <p:nvSpPr>
          <p:cNvPr id="18" name="矩形 17"/>
          <p:cNvSpPr/>
          <p:nvPr/>
        </p:nvSpPr>
        <p:spPr>
          <a:xfrm>
            <a:off x="603681" y="878889"/>
            <a:ext cx="1065320" cy="1988598"/>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9" name="矩形 18"/>
          <p:cNvSpPr/>
          <p:nvPr/>
        </p:nvSpPr>
        <p:spPr>
          <a:xfrm>
            <a:off x="1840579" y="878889"/>
            <a:ext cx="1065320" cy="1988598"/>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0" name="矩形 19"/>
          <p:cNvSpPr/>
          <p:nvPr/>
        </p:nvSpPr>
        <p:spPr>
          <a:xfrm>
            <a:off x="3080981" y="878889"/>
            <a:ext cx="1065320" cy="1988598"/>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2105723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81693" y="145951"/>
            <a:ext cx="10183763" cy="362708"/>
          </a:xfrm>
        </p:spPr>
        <p:txBody>
          <a:bodyPr/>
          <a:lstStyle/>
          <a:p>
            <a:r>
              <a:rPr lang="en-US" altLang="zh-CN" dirty="0"/>
              <a:t>Performance Evaluation by Simulation</a:t>
            </a:r>
            <a:br>
              <a:rPr lang="en-US" altLang="zh-CN" dirty="0"/>
            </a:br>
            <a:endParaRPr kumimoji="1" lang="zh-CN" altLang="en-US" dirty="0"/>
          </a:p>
        </p:txBody>
      </p:sp>
      <p:sp>
        <p:nvSpPr>
          <p:cNvPr id="3" name="文本占位符 2"/>
          <p:cNvSpPr>
            <a:spLocks noGrp="1"/>
          </p:cNvSpPr>
          <p:nvPr>
            <p:ph type="body" sz="quarter" idx="11"/>
          </p:nvPr>
        </p:nvSpPr>
        <p:spPr>
          <a:xfrm>
            <a:off x="161912" y="85346"/>
            <a:ext cx="1405631" cy="480471"/>
          </a:xfrm>
        </p:spPr>
        <p:txBody>
          <a:bodyPr/>
          <a:lstStyle/>
          <a:p>
            <a:r>
              <a:rPr kumimoji="1" lang="en-US" altLang="zh-CN" dirty="0" smtClean="0"/>
              <a:t>16</a:t>
            </a:r>
            <a:endParaRPr kumimoji="1" lang="zh-CN" altLang="en-US" dirty="0"/>
          </a:p>
        </p:txBody>
      </p:sp>
      <p:pic>
        <p:nvPicPr>
          <p:cNvPr id="5" name="图片 4"/>
          <p:cNvPicPr>
            <a:picLocks noChangeAspect="1"/>
          </p:cNvPicPr>
          <p:nvPr/>
        </p:nvPicPr>
        <p:blipFill>
          <a:blip r:embed="rId2"/>
          <a:stretch>
            <a:fillRect/>
          </a:stretch>
        </p:blipFill>
        <p:spPr>
          <a:xfrm>
            <a:off x="531864" y="1556848"/>
            <a:ext cx="5248334" cy="4146721"/>
          </a:xfrm>
          <a:prstGeom prst="rect">
            <a:avLst/>
          </a:prstGeom>
        </p:spPr>
      </p:pic>
      <p:sp>
        <p:nvSpPr>
          <p:cNvPr id="7" name="矩形 6"/>
          <p:cNvSpPr/>
          <p:nvPr/>
        </p:nvSpPr>
        <p:spPr>
          <a:xfrm>
            <a:off x="6236970" y="2174647"/>
            <a:ext cx="6096000" cy="923330"/>
          </a:xfrm>
          <a:prstGeom prst="rect">
            <a:avLst/>
          </a:prstGeom>
        </p:spPr>
        <p:txBody>
          <a:bodyPr>
            <a:spAutoFit/>
          </a:bodyPr>
          <a:lstStyle/>
          <a:p>
            <a:r>
              <a:rPr lang="zh-CN" altLang="en-US" dirty="0" smtClean="0"/>
              <a:t>the </a:t>
            </a:r>
            <a:r>
              <a:rPr lang="zh-CN" altLang="en-US" dirty="0"/>
              <a:t>maximum rule update delay </a:t>
            </a:r>
            <a:r>
              <a:rPr lang="zh-CN" altLang="en-US" dirty="0" smtClean="0"/>
              <a:t>at N</a:t>
            </a:r>
            <a:r>
              <a:rPr lang="zh-CN" altLang="en-US" baseline="-25000" dirty="0" smtClean="0"/>
              <a:t>r</a:t>
            </a:r>
            <a:r>
              <a:rPr lang="zh-CN" altLang="en-US" dirty="0" smtClean="0"/>
              <a:t> </a:t>
            </a:r>
            <a:r>
              <a:rPr lang="en-US" altLang="zh-CN" dirty="0" smtClean="0"/>
              <a:t>=</a:t>
            </a:r>
            <a:r>
              <a:rPr lang="zh-CN" altLang="en-US" dirty="0" smtClean="0"/>
              <a:t> </a:t>
            </a:r>
            <a:r>
              <a:rPr lang="zh-CN" altLang="en-US" dirty="0"/>
              <a:t>100; 000 is about 0.35 seconds, </a:t>
            </a:r>
            <a:r>
              <a:rPr lang="zh-CN" altLang="en-US" b="1" dirty="0"/>
              <a:t>much smaller than the</a:t>
            </a:r>
          </a:p>
          <a:p>
            <a:r>
              <a:rPr lang="zh-CN" altLang="en-US" b="1" dirty="0"/>
              <a:t>theoretical upper bound (about 1.2 seconds</a:t>
            </a:r>
            <a:r>
              <a:rPr lang="zh-CN" altLang="en-US" b="1" dirty="0" smtClean="0"/>
              <a:t>)</a:t>
            </a:r>
            <a:endParaRPr lang="zh-CN" altLang="en-US" b="1" dirty="0"/>
          </a:p>
        </p:txBody>
      </p:sp>
    </p:spTree>
    <p:extLst>
      <p:ext uri="{BB962C8B-B14F-4D97-AF65-F5344CB8AC3E}">
        <p14:creationId xmlns:p14="http://schemas.microsoft.com/office/powerpoint/2010/main" val="3219571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两种加速思路（</a:t>
            </a:r>
            <a:r>
              <a:rPr lang="en-US" altLang="zh-CN" dirty="0" smtClean="0"/>
              <a:t>-</a:t>
            </a:r>
            <a:r>
              <a:rPr lang="zh-CN" altLang="en-US" dirty="0" smtClean="0"/>
              <a:t>数量；</a:t>
            </a:r>
            <a:r>
              <a:rPr lang="en-US" altLang="zh-CN" dirty="0" smtClean="0"/>
              <a:t>+</a:t>
            </a:r>
            <a:r>
              <a:rPr lang="zh-CN" altLang="en-US" dirty="0" smtClean="0"/>
              <a:t>速度</a:t>
            </a:r>
            <a:r>
              <a:rPr lang="en-US" altLang="zh-CN" dirty="0" smtClean="0"/>
              <a:t>)</a:t>
            </a:r>
            <a:endParaRPr lang="zh-CN" altLang="en-US" dirty="0"/>
          </a:p>
        </p:txBody>
      </p:sp>
      <p:sp>
        <p:nvSpPr>
          <p:cNvPr id="3" name="文本占位符 2"/>
          <p:cNvSpPr>
            <a:spLocks noGrp="1"/>
          </p:cNvSpPr>
          <p:nvPr>
            <p:ph type="body" sz="quarter" idx="11"/>
          </p:nvPr>
        </p:nvSpPr>
        <p:spPr/>
        <p:txBody>
          <a:bodyPr/>
          <a:lstStyle/>
          <a:p>
            <a:r>
              <a:rPr lang="en-US" altLang="zh-CN" dirty="0" smtClean="0"/>
              <a:t>01</a:t>
            </a:r>
            <a:endParaRPr lang="zh-CN" altLang="en-US" dirty="0"/>
          </a:p>
        </p:txBody>
      </p:sp>
      <p:sp>
        <p:nvSpPr>
          <p:cNvPr id="5" name="文本占位符 4"/>
          <p:cNvSpPr>
            <a:spLocks noGrp="1"/>
          </p:cNvSpPr>
          <p:nvPr>
            <p:ph type="body" sz="quarter" idx="13"/>
          </p:nvPr>
        </p:nvSpPr>
        <p:spPr/>
        <p:txBody>
          <a:bodyPr/>
          <a:lstStyle/>
          <a:p>
            <a:r>
              <a:rPr lang="en-US" altLang="zh-CN" dirty="0" smtClean="0"/>
              <a:t>02</a:t>
            </a:r>
            <a:endParaRPr lang="zh-CN" altLang="en-US" dirty="0"/>
          </a:p>
        </p:txBody>
      </p:sp>
      <p:sp>
        <p:nvSpPr>
          <p:cNvPr id="6" name="文本占位符 5"/>
          <p:cNvSpPr>
            <a:spLocks noGrp="1"/>
          </p:cNvSpPr>
          <p:nvPr>
            <p:ph type="body" sz="quarter" idx="14"/>
          </p:nvPr>
        </p:nvSpPr>
        <p:spPr/>
        <p:txBody>
          <a:bodyPr/>
          <a:lstStyle/>
          <a:p>
            <a:r>
              <a:rPr lang="zh-CN" altLang="en-US" dirty="0"/>
              <a:t>减少更新指令数量的算法</a:t>
            </a:r>
          </a:p>
        </p:txBody>
      </p:sp>
      <p:sp>
        <p:nvSpPr>
          <p:cNvPr id="7" name="文本占位符 6"/>
          <p:cNvSpPr>
            <a:spLocks noGrp="1"/>
          </p:cNvSpPr>
          <p:nvPr>
            <p:ph type="body" sz="quarter" idx="15"/>
          </p:nvPr>
        </p:nvSpPr>
        <p:spPr/>
        <p:txBody>
          <a:bodyPr/>
          <a:lstStyle/>
          <a:p>
            <a:r>
              <a:rPr lang="en-US" altLang="zh-CN" dirty="0" smtClean="0">
                <a:solidFill>
                  <a:schemeClr val="tx1"/>
                </a:solidFill>
              </a:rPr>
              <a:t>03</a:t>
            </a:r>
            <a:endParaRPr lang="zh-CN" altLang="en-US" dirty="0">
              <a:solidFill>
                <a:schemeClr val="tx1"/>
              </a:solidFill>
            </a:endParaRPr>
          </a:p>
        </p:txBody>
      </p:sp>
      <p:sp>
        <p:nvSpPr>
          <p:cNvPr id="8" name="文本占位符 7"/>
          <p:cNvSpPr>
            <a:spLocks noGrp="1"/>
          </p:cNvSpPr>
          <p:nvPr>
            <p:ph type="body" sz="quarter" idx="16"/>
          </p:nvPr>
        </p:nvSpPr>
        <p:spPr/>
        <p:txBody>
          <a:bodyPr/>
          <a:lstStyle/>
          <a:p>
            <a:r>
              <a:rPr lang="zh-CN" altLang="en-US" dirty="0"/>
              <a:t>提纲</a:t>
            </a:r>
          </a:p>
        </p:txBody>
      </p:sp>
      <p:sp>
        <p:nvSpPr>
          <p:cNvPr id="10" name="文本占位符 3"/>
          <p:cNvSpPr>
            <a:spLocks noGrp="1"/>
          </p:cNvSpPr>
          <p:nvPr>
            <p:ph type="body" sz="quarter" idx="12"/>
          </p:nvPr>
        </p:nvSpPr>
        <p:spPr/>
        <p:txBody>
          <a:bodyPr/>
          <a:lstStyle/>
          <a:p>
            <a:r>
              <a:rPr lang="zh-CN" altLang="en-US" dirty="0" smtClean="0"/>
              <a:t>提升</a:t>
            </a:r>
            <a:r>
              <a:rPr lang="en-US" altLang="zh-CN" dirty="0" smtClean="0"/>
              <a:t>TCAM</a:t>
            </a:r>
            <a:r>
              <a:rPr lang="zh-CN" altLang="en-US" smtClean="0"/>
              <a:t>更新速度</a:t>
            </a:r>
            <a:r>
              <a:rPr lang="zh-CN" altLang="en-US" dirty="0" smtClean="0"/>
              <a:t>的算法</a:t>
            </a:r>
            <a:endParaRPr lang="zh-CN" altLang="en-US" dirty="0"/>
          </a:p>
        </p:txBody>
      </p:sp>
    </p:spTree>
    <p:extLst>
      <p:ext uri="{BB962C8B-B14F-4D97-AF65-F5344CB8AC3E}">
        <p14:creationId xmlns:p14="http://schemas.microsoft.com/office/powerpoint/2010/main" val="11832657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888975" y="2907871"/>
            <a:ext cx="9724760" cy="954827"/>
          </a:xfrm>
        </p:spPr>
        <p:txBody>
          <a:bodyPr/>
          <a:lstStyle/>
          <a:p>
            <a:r>
              <a:rPr lang="en-US" altLang="zh-CN" sz="2400" dirty="0" err="1"/>
              <a:t>CoVisor</a:t>
            </a:r>
            <a:r>
              <a:rPr lang="en-US" altLang="zh-CN" sz="2400" dirty="0"/>
              <a:t>: A Compositional Hypervisor for Software-Defined Networks</a:t>
            </a:r>
          </a:p>
        </p:txBody>
      </p:sp>
      <p:sp>
        <p:nvSpPr>
          <p:cNvPr id="3" name="文本占位符 2"/>
          <p:cNvSpPr>
            <a:spLocks noGrp="1"/>
          </p:cNvSpPr>
          <p:nvPr>
            <p:ph type="body" sz="quarter" idx="11"/>
          </p:nvPr>
        </p:nvSpPr>
        <p:spPr/>
        <p:txBody>
          <a:bodyPr/>
          <a:lstStyle/>
          <a:p>
            <a:r>
              <a:rPr kumimoji="1" lang="en-US" altLang="zh-CN" dirty="0" smtClean="0"/>
              <a:t>01</a:t>
            </a:r>
            <a:endParaRPr kumimoji="1" lang="zh-CN" altLang="en-US" dirty="0"/>
          </a:p>
        </p:txBody>
      </p:sp>
    </p:spTree>
    <p:extLst>
      <p:ext uri="{BB962C8B-B14F-4D97-AF65-F5344CB8AC3E}">
        <p14:creationId xmlns:p14="http://schemas.microsoft.com/office/powerpoint/2010/main" val="223025936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67575" y="121654"/>
            <a:ext cx="3819097" cy="362708"/>
          </a:xfrm>
        </p:spPr>
        <p:txBody>
          <a:bodyPr/>
          <a:lstStyle/>
          <a:p>
            <a:r>
              <a:rPr kumimoji="1" lang="en-US" altLang="zh-CN" dirty="0" err="1" smtClean="0"/>
              <a:t>CoVisor</a:t>
            </a:r>
            <a:r>
              <a:rPr kumimoji="1" lang="zh-CN" altLang="en-US" dirty="0" smtClean="0"/>
              <a:t>：</a:t>
            </a:r>
            <a:r>
              <a:rPr kumimoji="1" lang="en-US" altLang="zh-CN" dirty="0" smtClean="0"/>
              <a:t>SDN</a:t>
            </a:r>
            <a:r>
              <a:rPr kumimoji="1" lang="zh-CN" altLang="en-US" dirty="0" smtClean="0"/>
              <a:t>的组合管理程序</a:t>
            </a:r>
            <a:endParaRPr kumimoji="1" lang="zh-CN" altLang="en-US" dirty="0"/>
          </a:p>
        </p:txBody>
      </p:sp>
      <p:sp>
        <p:nvSpPr>
          <p:cNvPr id="3" name="文本占位符 2"/>
          <p:cNvSpPr>
            <a:spLocks noGrp="1"/>
          </p:cNvSpPr>
          <p:nvPr>
            <p:ph type="body" sz="quarter" idx="11"/>
          </p:nvPr>
        </p:nvSpPr>
        <p:spPr>
          <a:xfrm>
            <a:off x="161913" y="85346"/>
            <a:ext cx="1145594" cy="435325"/>
          </a:xfrm>
        </p:spPr>
        <p:txBody>
          <a:bodyPr/>
          <a:lstStyle/>
          <a:p>
            <a:r>
              <a:rPr kumimoji="1" lang="en-US" altLang="zh-CN" dirty="0"/>
              <a:t>0</a:t>
            </a:r>
            <a:r>
              <a:rPr kumimoji="1" lang="en-US" altLang="zh-CN" dirty="0" smtClean="0"/>
              <a:t>1</a:t>
            </a:r>
            <a:endParaRPr kumimoji="1" lang="zh-CN" altLang="en-US" dirty="0"/>
          </a:p>
        </p:txBody>
      </p:sp>
      <p:grpSp>
        <p:nvGrpSpPr>
          <p:cNvPr id="7" name="组 6"/>
          <p:cNvGrpSpPr/>
          <p:nvPr/>
        </p:nvGrpSpPr>
        <p:grpSpPr>
          <a:xfrm>
            <a:off x="504867" y="1475928"/>
            <a:ext cx="462708" cy="462706"/>
            <a:chOff x="5905041" y="2016087"/>
            <a:chExt cx="2060154" cy="2060154"/>
          </a:xfrm>
        </p:grpSpPr>
        <p:sp>
          <p:nvSpPr>
            <p:cNvPr id="5" name="同心圆 4"/>
            <p:cNvSpPr/>
            <p:nvPr/>
          </p:nvSpPr>
          <p:spPr>
            <a:xfrm>
              <a:off x="5905041" y="2016087"/>
              <a:ext cx="2060154" cy="2060154"/>
            </a:xfrm>
            <a:prstGeom prst="donut">
              <a:avLst>
                <a:gd name="adj" fmla="val 4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 name="L 形 5"/>
            <p:cNvSpPr/>
            <p:nvPr/>
          </p:nvSpPr>
          <p:spPr>
            <a:xfrm rot="18900000">
              <a:off x="6318173" y="2553833"/>
              <a:ext cx="1233889" cy="661011"/>
            </a:xfrm>
            <a:prstGeom prst="corner">
              <a:avLst>
                <a:gd name="adj1" fmla="val 16222"/>
                <a:gd name="adj2" fmla="val 149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1" name="组 10"/>
          <p:cNvGrpSpPr/>
          <p:nvPr/>
        </p:nvGrpSpPr>
        <p:grpSpPr>
          <a:xfrm>
            <a:off x="504867" y="3089332"/>
            <a:ext cx="462708" cy="462706"/>
            <a:chOff x="5905041" y="2016087"/>
            <a:chExt cx="2060154" cy="2060154"/>
          </a:xfrm>
        </p:grpSpPr>
        <p:sp>
          <p:nvSpPr>
            <p:cNvPr id="13" name="同心圆 12"/>
            <p:cNvSpPr/>
            <p:nvPr/>
          </p:nvSpPr>
          <p:spPr>
            <a:xfrm>
              <a:off x="5905041" y="2016087"/>
              <a:ext cx="2060154" cy="2060154"/>
            </a:xfrm>
            <a:prstGeom prst="donut">
              <a:avLst>
                <a:gd name="adj" fmla="val 4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4" name="L 形 13"/>
            <p:cNvSpPr/>
            <p:nvPr/>
          </p:nvSpPr>
          <p:spPr>
            <a:xfrm rot="18900000">
              <a:off x="6318173" y="2553833"/>
              <a:ext cx="1233889" cy="661011"/>
            </a:xfrm>
            <a:prstGeom prst="corner">
              <a:avLst>
                <a:gd name="adj1" fmla="val 16222"/>
                <a:gd name="adj2" fmla="val 149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6" name="组 15"/>
          <p:cNvGrpSpPr/>
          <p:nvPr/>
        </p:nvGrpSpPr>
        <p:grpSpPr>
          <a:xfrm>
            <a:off x="504867" y="4727338"/>
            <a:ext cx="462708" cy="462706"/>
            <a:chOff x="5905041" y="2016087"/>
            <a:chExt cx="2060154" cy="2060154"/>
          </a:xfrm>
        </p:grpSpPr>
        <p:sp>
          <p:nvSpPr>
            <p:cNvPr id="18" name="同心圆 17"/>
            <p:cNvSpPr/>
            <p:nvPr/>
          </p:nvSpPr>
          <p:spPr>
            <a:xfrm>
              <a:off x="5905041" y="2016087"/>
              <a:ext cx="2060154" cy="2060154"/>
            </a:xfrm>
            <a:prstGeom prst="donut">
              <a:avLst>
                <a:gd name="adj" fmla="val 4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9" name="L 形 18"/>
            <p:cNvSpPr/>
            <p:nvPr/>
          </p:nvSpPr>
          <p:spPr>
            <a:xfrm rot="18900000">
              <a:off x="6318173" y="2553833"/>
              <a:ext cx="1233889" cy="661011"/>
            </a:xfrm>
            <a:prstGeom prst="corner">
              <a:avLst>
                <a:gd name="adj1" fmla="val 16222"/>
                <a:gd name="adj2" fmla="val 149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sp>
        <p:nvSpPr>
          <p:cNvPr id="21" name="文本框 8"/>
          <p:cNvSpPr txBox="1"/>
          <p:nvPr/>
        </p:nvSpPr>
        <p:spPr>
          <a:xfrm>
            <a:off x="1189690" y="1347770"/>
            <a:ext cx="10384332"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smtClean="0"/>
              <a:t>标题：</a:t>
            </a:r>
            <a:endParaRPr lang="en-US" altLang="zh-CN" dirty="0" smtClean="0"/>
          </a:p>
          <a:p>
            <a:r>
              <a:rPr lang="en-US" altLang="zh-CN" dirty="0" err="1"/>
              <a:t>CoVisor</a:t>
            </a:r>
            <a:r>
              <a:rPr lang="en-US" altLang="zh-CN" dirty="0"/>
              <a:t>: A Compositional Hypervisor for Software-Defined Networks</a:t>
            </a:r>
            <a:endParaRPr lang="en-US" altLang="zh-CN" dirty="0" smtClean="0"/>
          </a:p>
        </p:txBody>
      </p:sp>
      <p:sp>
        <p:nvSpPr>
          <p:cNvPr id="9" name="矩形 8"/>
          <p:cNvSpPr/>
          <p:nvPr/>
        </p:nvSpPr>
        <p:spPr>
          <a:xfrm>
            <a:off x="1189691" y="2821200"/>
            <a:ext cx="9001873" cy="1200329"/>
          </a:xfrm>
          <a:prstGeom prst="rect">
            <a:avLst/>
          </a:prstGeom>
        </p:spPr>
        <p:txBody>
          <a:bodyPr wrap="square">
            <a:spAutoFit/>
          </a:bodyPr>
          <a:lstStyle/>
          <a:p>
            <a:r>
              <a:rPr lang="zh-CN" altLang="en-US" dirty="0" smtClean="0"/>
              <a:t>概要：</a:t>
            </a:r>
            <a:endParaRPr lang="en-US" altLang="zh-CN" dirty="0" smtClean="0"/>
          </a:p>
          <a:p>
            <a:r>
              <a:rPr lang="en-US" altLang="zh-CN" dirty="0" err="1" smtClean="0"/>
              <a:t>Covisor</a:t>
            </a:r>
            <a:r>
              <a:rPr lang="zh-CN" altLang="en-US" dirty="0" smtClean="0"/>
              <a:t>组合了单一网络中不同的控制器，允许不同的控制器相互协作管理同一个网络，</a:t>
            </a:r>
            <a:r>
              <a:rPr lang="en-US" altLang="zh-CN" dirty="0" err="1" smtClean="0"/>
              <a:t>Covisor</a:t>
            </a:r>
            <a:r>
              <a:rPr lang="zh-CN" altLang="en-US" dirty="0" smtClean="0"/>
              <a:t>还对具体的网络拓扑进行抽象和虚拟化。论文最核心的贡献在于实现了一个高效的算法来组合不同控制器之间的策略。</a:t>
            </a:r>
            <a:endParaRPr lang="en-US" altLang="zh-CN" dirty="0" smtClean="0"/>
          </a:p>
        </p:txBody>
      </p:sp>
      <p:sp>
        <p:nvSpPr>
          <p:cNvPr id="23" name="矩形 22"/>
          <p:cNvSpPr/>
          <p:nvPr/>
        </p:nvSpPr>
        <p:spPr>
          <a:xfrm>
            <a:off x="1189690" y="4581172"/>
            <a:ext cx="9001873" cy="646331"/>
          </a:xfrm>
          <a:prstGeom prst="rect">
            <a:avLst/>
          </a:prstGeom>
        </p:spPr>
        <p:txBody>
          <a:bodyPr wrap="square">
            <a:spAutoFit/>
          </a:bodyPr>
          <a:lstStyle/>
          <a:p>
            <a:r>
              <a:rPr lang="zh-CN" altLang="en-US" dirty="0" smtClean="0"/>
              <a:t>解决的问题：</a:t>
            </a:r>
            <a:endParaRPr lang="en-US" altLang="zh-CN" dirty="0" smtClean="0"/>
          </a:p>
          <a:p>
            <a:r>
              <a:rPr lang="zh-CN" altLang="en-US" dirty="0" smtClean="0"/>
              <a:t>每个控制器只能管理网络的一小部分，不能协作处理整个网络的流量。</a:t>
            </a:r>
            <a:endParaRPr lang="en-US" altLang="zh-CN" dirty="0" smtClean="0"/>
          </a:p>
        </p:txBody>
      </p:sp>
    </p:spTree>
    <p:extLst>
      <p:ext uri="{BB962C8B-B14F-4D97-AF65-F5344CB8AC3E}">
        <p14:creationId xmlns:p14="http://schemas.microsoft.com/office/powerpoint/2010/main" val="278537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背景介绍</a:t>
            </a:r>
            <a:endParaRPr lang="zh-CN" altLang="en-US" dirty="0"/>
          </a:p>
        </p:txBody>
      </p:sp>
      <p:sp>
        <p:nvSpPr>
          <p:cNvPr id="3" name="文本占位符 2"/>
          <p:cNvSpPr>
            <a:spLocks noGrp="1"/>
          </p:cNvSpPr>
          <p:nvPr>
            <p:ph type="body" sz="quarter" idx="11"/>
          </p:nvPr>
        </p:nvSpPr>
        <p:spPr/>
        <p:txBody>
          <a:bodyPr/>
          <a:lstStyle/>
          <a:p>
            <a:r>
              <a:rPr lang="en-US" altLang="zh-CN" dirty="0" smtClean="0"/>
              <a:t>01</a:t>
            </a:r>
            <a:endParaRPr lang="zh-CN" altLang="en-US" dirty="0"/>
          </a:p>
        </p:txBody>
      </p:sp>
      <p:grpSp>
        <p:nvGrpSpPr>
          <p:cNvPr id="4" name="组 15"/>
          <p:cNvGrpSpPr/>
          <p:nvPr/>
        </p:nvGrpSpPr>
        <p:grpSpPr>
          <a:xfrm>
            <a:off x="806707" y="1149637"/>
            <a:ext cx="462708" cy="462706"/>
            <a:chOff x="5905041" y="2016087"/>
            <a:chExt cx="2060154" cy="2060154"/>
          </a:xfrm>
        </p:grpSpPr>
        <p:sp>
          <p:nvSpPr>
            <p:cNvPr id="5" name="同心圆 4"/>
            <p:cNvSpPr/>
            <p:nvPr/>
          </p:nvSpPr>
          <p:spPr>
            <a:xfrm>
              <a:off x="5905041" y="2016087"/>
              <a:ext cx="2060154" cy="2060154"/>
            </a:xfrm>
            <a:prstGeom prst="donut">
              <a:avLst>
                <a:gd name="adj" fmla="val 4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 name="L 形 5"/>
            <p:cNvSpPr/>
            <p:nvPr/>
          </p:nvSpPr>
          <p:spPr>
            <a:xfrm rot="18900000">
              <a:off x="6318173" y="2553833"/>
              <a:ext cx="1233889" cy="661011"/>
            </a:xfrm>
            <a:prstGeom prst="corner">
              <a:avLst>
                <a:gd name="adj1" fmla="val 16222"/>
                <a:gd name="adj2" fmla="val 149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sp>
        <p:nvSpPr>
          <p:cNvPr id="7" name="矩形 6"/>
          <p:cNvSpPr/>
          <p:nvPr/>
        </p:nvSpPr>
        <p:spPr>
          <a:xfrm>
            <a:off x="1643929" y="2355881"/>
            <a:ext cx="9001873" cy="1200329"/>
          </a:xfrm>
          <a:prstGeom prst="rect">
            <a:avLst/>
          </a:prstGeom>
        </p:spPr>
        <p:txBody>
          <a:bodyPr wrap="square">
            <a:spAutoFit/>
          </a:bodyPr>
          <a:lstStyle/>
          <a:p>
            <a:r>
              <a:rPr lang="zh-CN" altLang="en-US" dirty="0" smtClean="0"/>
              <a:t>为了解决这个问题，需要：</a:t>
            </a:r>
            <a:endParaRPr lang="en-US" altLang="zh-CN" dirty="0" smtClean="0"/>
          </a:p>
          <a:p>
            <a:pPr marL="342900" indent="-342900">
              <a:buAutoNum type="arabicPeriod"/>
            </a:pPr>
            <a:r>
              <a:rPr lang="zh-CN" altLang="en-US" dirty="0" smtClean="0"/>
              <a:t>整合不同的控制器</a:t>
            </a:r>
            <a:endParaRPr lang="en-US" altLang="zh-CN" dirty="0" smtClean="0"/>
          </a:p>
          <a:p>
            <a:pPr marL="342900" indent="-342900">
              <a:buAutoNum type="arabicPeriod"/>
            </a:pPr>
            <a:r>
              <a:rPr lang="zh-CN" altLang="en-US" dirty="0" smtClean="0"/>
              <a:t>定义抽象的网络拓扑结构</a:t>
            </a:r>
            <a:r>
              <a:rPr lang="zh-CN" altLang="en-US" dirty="0"/>
              <a:t>：控制器看到的网络结构是抽象虚拟</a:t>
            </a:r>
            <a:r>
              <a:rPr lang="zh-CN" altLang="en-US" dirty="0" smtClean="0"/>
              <a:t>的</a:t>
            </a:r>
            <a:endParaRPr lang="en-US" altLang="zh-CN" dirty="0" smtClean="0"/>
          </a:p>
          <a:p>
            <a:pPr marL="342900" indent="-342900">
              <a:buAutoNum type="arabicPeriod"/>
            </a:pPr>
            <a:r>
              <a:rPr lang="zh-CN" altLang="en-US" dirty="0" smtClean="0"/>
              <a:t>对单个控制器的权限进行控制</a:t>
            </a:r>
            <a:endParaRPr lang="en-US" altLang="zh-CN" dirty="0" smtClean="0"/>
          </a:p>
        </p:txBody>
      </p:sp>
      <p:grpSp>
        <p:nvGrpSpPr>
          <p:cNvPr id="8" name="组 15"/>
          <p:cNvGrpSpPr/>
          <p:nvPr/>
        </p:nvGrpSpPr>
        <p:grpSpPr>
          <a:xfrm>
            <a:off x="778212" y="2724692"/>
            <a:ext cx="462708" cy="462706"/>
            <a:chOff x="5905041" y="2016087"/>
            <a:chExt cx="2060154" cy="2060154"/>
          </a:xfrm>
        </p:grpSpPr>
        <p:sp>
          <p:nvSpPr>
            <p:cNvPr id="9" name="同心圆 8"/>
            <p:cNvSpPr/>
            <p:nvPr/>
          </p:nvSpPr>
          <p:spPr>
            <a:xfrm>
              <a:off x="5905041" y="2016087"/>
              <a:ext cx="2060154" cy="2060154"/>
            </a:xfrm>
            <a:prstGeom prst="donut">
              <a:avLst>
                <a:gd name="adj" fmla="val 4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0" name="L 形 9"/>
            <p:cNvSpPr/>
            <p:nvPr/>
          </p:nvSpPr>
          <p:spPr>
            <a:xfrm rot="18900000">
              <a:off x="6318173" y="2553833"/>
              <a:ext cx="1233889" cy="661011"/>
            </a:xfrm>
            <a:prstGeom prst="corner">
              <a:avLst>
                <a:gd name="adj1" fmla="val 16222"/>
                <a:gd name="adj2" fmla="val 149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sp>
        <p:nvSpPr>
          <p:cNvPr id="11" name="矩形 10"/>
          <p:cNvSpPr/>
          <p:nvPr/>
        </p:nvSpPr>
        <p:spPr>
          <a:xfrm>
            <a:off x="1643930" y="1155871"/>
            <a:ext cx="9001873" cy="646331"/>
          </a:xfrm>
          <a:prstGeom prst="rect">
            <a:avLst/>
          </a:prstGeom>
        </p:spPr>
        <p:txBody>
          <a:bodyPr wrap="square">
            <a:spAutoFit/>
          </a:bodyPr>
          <a:lstStyle/>
          <a:p>
            <a:r>
              <a:rPr lang="zh-CN" altLang="en-US" dirty="0" smtClean="0"/>
              <a:t>现有的问题：</a:t>
            </a:r>
            <a:endParaRPr lang="en-US" altLang="zh-CN" dirty="0" smtClean="0"/>
          </a:p>
          <a:p>
            <a:r>
              <a:rPr lang="zh-CN" altLang="en-US" dirty="0" smtClean="0"/>
              <a:t>每个控制器只能管理网络的一小部分，不能协作处理整个网络的流量。</a:t>
            </a:r>
            <a:endParaRPr lang="en-US" altLang="zh-CN" dirty="0" smtClean="0"/>
          </a:p>
        </p:txBody>
      </p:sp>
      <p:grpSp>
        <p:nvGrpSpPr>
          <p:cNvPr id="12" name="组 15"/>
          <p:cNvGrpSpPr/>
          <p:nvPr/>
        </p:nvGrpSpPr>
        <p:grpSpPr>
          <a:xfrm>
            <a:off x="806707" y="4335008"/>
            <a:ext cx="462708" cy="462706"/>
            <a:chOff x="5905041" y="2016087"/>
            <a:chExt cx="2060154" cy="2060154"/>
          </a:xfrm>
        </p:grpSpPr>
        <p:sp>
          <p:nvSpPr>
            <p:cNvPr id="13" name="同心圆 12"/>
            <p:cNvSpPr/>
            <p:nvPr/>
          </p:nvSpPr>
          <p:spPr>
            <a:xfrm>
              <a:off x="5905041" y="2016087"/>
              <a:ext cx="2060154" cy="2060154"/>
            </a:xfrm>
            <a:prstGeom prst="donut">
              <a:avLst>
                <a:gd name="adj" fmla="val 4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4" name="L 形 13"/>
            <p:cNvSpPr/>
            <p:nvPr/>
          </p:nvSpPr>
          <p:spPr>
            <a:xfrm rot="18900000">
              <a:off x="6318173" y="2553833"/>
              <a:ext cx="1233889" cy="661011"/>
            </a:xfrm>
            <a:prstGeom prst="corner">
              <a:avLst>
                <a:gd name="adj1" fmla="val 16222"/>
                <a:gd name="adj2" fmla="val 149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sp>
        <p:nvSpPr>
          <p:cNvPr id="15" name="矩形 14"/>
          <p:cNvSpPr/>
          <p:nvPr/>
        </p:nvSpPr>
        <p:spPr>
          <a:xfrm>
            <a:off x="1615436" y="4109889"/>
            <a:ext cx="9001873" cy="923330"/>
          </a:xfrm>
          <a:prstGeom prst="rect">
            <a:avLst/>
          </a:prstGeom>
        </p:spPr>
        <p:txBody>
          <a:bodyPr wrap="square">
            <a:spAutoFit/>
          </a:bodyPr>
          <a:lstStyle/>
          <a:p>
            <a:r>
              <a:rPr lang="zh-CN" altLang="en-US" dirty="0" smtClean="0"/>
              <a:t>主要挑战：</a:t>
            </a:r>
            <a:endParaRPr lang="en-US" altLang="zh-CN" dirty="0" smtClean="0"/>
          </a:p>
          <a:p>
            <a:r>
              <a:rPr lang="zh-CN" altLang="en-US" dirty="0" smtClean="0"/>
              <a:t>效率问题：管理程序需要组合数十个控制器，每个控制器都有成千上万个规则</a:t>
            </a:r>
            <a:endParaRPr lang="en-US" altLang="zh-CN" dirty="0" smtClean="0"/>
          </a:p>
          <a:p>
            <a:r>
              <a:rPr lang="zh-CN" altLang="en-US" dirty="0" smtClean="0"/>
              <a:t>这些规则还在不断更新</a:t>
            </a:r>
            <a:endParaRPr lang="en-US" altLang="zh-CN" dirty="0" smtClean="0"/>
          </a:p>
        </p:txBody>
      </p:sp>
    </p:spTree>
    <p:extLst>
      <p:ext uri="{BB962C8B-B14F-4D97-AF65-F5344CB8AC3E}">
        <p14:creationId xmlns:p14="http://schemas.microsoft.com/office/powerpoint/2010/main" val="16349378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err="1" smtClean="0"/>
              <a:t>Covisor</a:t>
            </a:r>
            <a:r>
              <a:rPr lang="zh-CN" altLang="en-US" dirty="0" smtClean="0"/>
              <a:t>综述</a:t>
            </a:r>
            <a:endParaRPr lang="zh-CN" altLang="en-US" dirty="0"/>
          </a:p>
        </p:txBody>
      </p:sp>
      <p:sp>
        <p:nvSpPr>
          <p:cNvPr id="3" name="文本占位符 2"/>
          <p:cNvSpPr>
            <a:spLocks noGrp="1"/>
          </p:cNvSpPr>
          <p:nvPr>
            <p:ph type="body" sz="quarter" idx="11"/>
          </p:nvPr>
        </p:nvSpPr>
        <p:spPr/>
        <p:txBody>
          <a:bodyPr/>
          <a:lstStyle/>
          <a:p>
            <a:r>
              <a:rPr lang="en-US" altLang="zh-CN" dirty="0" smtClean="0"/>
              <a:t>02</a:t>
            </a:r>
            <a:endParaRPr lang="zh-CN" altLang="en-US" dirty="0"/>
          </a:p>
        </p:txBody>
      </p:sp>
      <p:pic>
        <p:nvPicPr>
          <p:cNvPr id="4" name="图片 3"/>
          <p:cNvPicPr>
            <a:picLocks noChangeAspect="1"/>
          </p:cNvPicPr>
          <p:nvPr/>
        </p:nvPicPr>
        <p:blipFill>
          <a:blip r:embed="rId2"/>
          <a:stretch>
            <a:fillRect/>
          </a:stretch>
        </p:blipFill>
        <p:spPr>
          <a:xfrm>
            <a:off x="4705788" y="902516"/>
            <a:ext cx="6924675" cy="5248275"/>
          </a:xfrm>
          <a:prstGeom prst="rect">
            <a:avLst/>
          </a:prstGeom>
        </p:spPr>
      </p:pic>
      <p:sp>
        <p:nvSpPr>
          <p:cNvPr id="5" name="文本框 4"/>
          <p:cNvSpPr txBox="1"/>
          <p:nvPr/>
        </p:nvSpPr>
        <p:spPr>
          <a:xfrm>
            <a:off x="481555" y="2299316"/>
            <a:ext cx="4224233" cy="2031325"/>
          </a:xfrm>
          <a:prstGeom prst="rect">
            <a:avLst/>
          </a:prstGeom>
          <a:noFill/>
        </p:spPr>
        <p:txBody>
          <a:bodyPr wrap="none" rtlCol="0">
            <a:spAutoFit/>
          </a:bodyPr>
          <a:lstStyle/>
          <a:p>
            <a:r>
              <a:rPr lang="zh-CN" altLang="en-US" dirty="0" smtClean="0"/>
              <a:t>文章的主要工作分为两个部分：</a:t>
            </a:r>
            <a:endParaRPr lang="en-US" altLang="zh-CN" dirty="0" smtClean="0"/>
          </a:p>
          <a:p>
            <a:endParaRPr lang="en-US" altLang="zh-CN" dirty="0"/>
          </a:p>
          <a:p>
            <a:pPr marL="342900" indent="-342900">
              <a:buAutoNum type="arabicPeriod"/>
            </a:pPr>
            <a:r>
              <a:rPr lang="zh-CN" altLang="en-US" dirty="0" smtClean="0"/>
              <a:t>整合每一个控制器的策略，生成一个</a:t>
            </a:r>
            <a:endParaRPr lang="en-US" altLang="zh-CN" dirty="0" smtClean="0"/>
          </a:p>
          <a:p>
            <a:r>
              <a:rPr lang="zh-CN" altLang="en-US" dirty="0" smtClean="0"/>
              <a:t>全局的整合策略。</a:t>
            </a:r>
            <a:endParaRPr lang="en-US" altLang="zh-CN" dirty="0" smtClean="0"/>
          </a:p>
          <a:p>
            <a:endParaRPr lang="en-US" altLang="zh-CN" dirty="0" smtClean="0"/>
          </a:p>
          <a:p>
            <a:r>
              <a:rPr lang="en-US" altLang="zh-CN" dirty="0" smtClean="0"/>
              <a:t>2. </a:t>
            </a:r>
            <a:r>
              <a:rPr lang="zh-CN" altLang="en-US" dirty="0" smtClean="0"/>
              <a:t>把这个整合策略编译为物理网络能够</a:t>
            </a:r>
            <a:endParaRPr lang="en-US" altLang="zh-CN" dirty="0" smtClean="0"/>
          </a:p>
          <a:p>
            <a:r>
              <a:rPr lang="zh-CN" altLang="en-US" dirty="0" smtClean="0"/>
              <a:t>理解的规则</a:t>
            </a:r>
            <a:endParaRPr lang="zh-CN" altLang="en-US" dirty="0"/>
          </a:p>
        </p:txBody>
      </p:sp>
    </p:spTree>
    <p:extLst>
      <p:ext uri="{BB962C8B-B14F-4D97-AF65-F5344CB8AC3E}">
        <p14:creationId xmlns:p14="http://schemas.microsoft.com/office/powerpoint/2010/main" val="42724113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增量组合策略</a:t>
            </a:r>
            <a:endParaRPr lang="zh-CN" altLang="en-US" dirty="0"/>
          </a:p>
        </p:txBody>
      </p:sp>
      <p:sp>
        <p:nvSpPr>
          <p:cNvPr id="3" name="文本占位符 2"/>
          <p:cNvSpPr>
            <a:spLocks noGrp="1"/>
          </p:cNvSpPr>
          <p:nvPr>
            <p:ph type="body" sz="quarter" idx="11"/>
          </p:nvPr>
        </p:nvSpPr>
        <p:spPr/>
        <p:txBody>
          <a:bodyPr/>
          <a:lstStyle/>
          <a:p>
            <a:r>
              <a:rPr lang="en-US" altLang="zh-CN" dirty="0" smtClean="0"/>
              <a:t>03</a:t>
            </a:r>
            <a:endParaRPr lang="zh-CN" altLang="en-US" dirty="0"/>
          </a:p>
        </p:txBody>
      </p:sp>
      <p:pic>
        <p:nvPicPr>
          <p:cNvPr id="4" name="图片 3"/>
          <p:cNvPicPr>
            <a:picLocks noChangeAspect="1"/>
          </p:cNvPicPr>
          <p:nvPr/>
        </p:nvPicPr>
        <p:blipFill>
          <a:blip r:embed="rId2"/>
          <a:stretch>
            <a:fillRect/>
          </a:stretch>
        </p:blipFill>
        <p:spPr>
          <a:xfrm>
            <a:off x="3474443" y="1358853"/>
            <a:ext cx="8339605" cy="4154573"/>
          </a:xfrm>
          <a:prstGeom prst="rect">
            <a:avLst/>
          </a:prstGeom>
        </p:spPr>
      </p:pic>
      <p:sp>
        <p:nvSpPr>
          <p:cNvPr id="5" name="文本框 4"/>
          <p:cNvSpPr txBox="1"/>
          <p:nvPr/>
        </p:nvSpPr>
        <p:spPr>
          <a:xfrm>
            <a:off x="524302" y="1404814"/>
            <a:ext cx="2300630" cy="2031325"/>
          </a:xfrm>
          <a:prstGeom prst="rect">
            <a:avLst/>
          </a:prstGeom>
          <a:noFill/>
        </p:spPr>
        <p:txBody>
          <a:bodyPr wrap="none" rtlCol="0">
            <a:spAutoFit/>
          </a:bodyPr>
          <a:lstStyle/>
          <a:p>
            <a:r>
              <a:rPr lang="zh-CN" altLang="en-US" dirty="0" smtClean="0"/>
              <a:t>定义三种组合操作：</a:t>
            </a:r>
            <a:endParaRPr lang="en-US" altLang="zh-CN" dirty="0" smtClean="0"/>
          </a:p>
          <a:p>
            <a:endParaRPr lang="en-US" altLang="zh-CN" dirty="0"/>
          </a:p>
          <a:p>
            <a:pPr marL="342900" indent="-342900">
              <a:buAutoNum type="arabicPeriod"/>
            </a:pPr>
            <a:r>
              <a:rPr lang="zh-CN" altLang="en-US" dirty="0" smtClean="0"/>
              <a:t>并行执行操作</a:t>
            </a:r>
            <a:r>
              <a:rPr lang="en-US" altLang="zh-CN" dirty="0" smtClean="0"/>
              <a:t>+</a:t>
            </a:r>
          </a:p>
          <a:p>
            <a:pPr marL="342900" indent="-342900">
              <a:buAutoNum type="arabicPeriod"/>
            </a:pPr>
            <a:endParaRPr lang="en-US" altLang="zh-CN" dirty="0"/>
          </a:p>
          <a:p>
            <a:pPr marL="342900" indent="-342900">
              <a:buAutoNum type="arabicPeriod"/>
            </a:pPr>
            <a:r>
              <a:rPr lang="zh-CN" altLang="en-US" dirty="0" smtClean="0"/>
              <a:t>串行执行操作</a:t>
            </a:r>
            <a:r>
              <a:rPr lang="en-US" altLang="zh-CN" dirty="0" smtClean="0"/>
              <a:t>&gt;&gt;</a:t>
            </a:r>
          </a:p>
          <a:p>
            <a:pPr marL="342900" indent="-342900">
              <a:buAutoNum type="arabicPeriod"/>
            </a:pPr>
            <a:endParaRPr lang="en-US" altLang="zh-CN" dirty="0"/>
          </a:p>
          <a:p>
            <a:pPr marL="342900" indent="-342900">
              <a:buAutoNum type="arabicPeriod"/>
            </a:pPr>
            <a:r>
              <a:rPr lang="zh-CN" altLang="en-US" dirty="0" smtClean="0"/>
              <a:t>覆盖执行操作►</a:t>
            </a:r>
            <a:endParaRPr lang="zh-CN" altLang="en-US" dirty="0"/>
          </a:p>
        </p:txBody>
      </p:sp>
      <p:sp>
        <p:nvSpPr>
          <p:cNvPr id="8" name="文本框 7"/>
          <p:cNvSpPr txBox="1"/>
          <p:nvPr/>
        </p:nvSpPr>
        <p:spPr>
          <a:xfrm>
            <a:off x="543538" y="3813048"/>
            <a:ext cx="2262158" cy="1477328"/>
          </a:xfrm>
          <a:prstGeom prst="rect">
            <a:avLst/>
          </a:prstGeom>
          <a:noFill/>
        </p:spPr>
        <p:txBody>
          <a:bodyPr wrap="none" rtlCol="0">
            <a:spAutoFit/>
          </a:bodyPr>
          <a:lstStyle/>
          <a:p>
            <a:r>
              <a:rPr lang="zh-CN" altLang="en-US" dirty="0" smtClean="0"/>
              <a:t>如何更新优先级？</a:t>
            </a:r>
            <a:endParaRPr lang="en-US" altLang="zh-CN" dirty="0" smtClean="0"/>
          </a:p>
          <a:p>
            <a:endParaRPr lang="en-US" altLang="zh-CN" dirty="0"/>
          </a:p>
          <a:p>
            <a:r>
              <a:rPr lang="en-US" altLang="zh-CN" dirty="0" err="1" smtClean="0"/>
              <a:t>Stawman</a:t>
            </a:r>
            <a:r>
              <a:rPr lang="en-US" altLang="zh-CN" dirty="0" smtClean="0"/>
              <a:t> Solution</a:t>
            </a:r>
          </a:p>
          <a:p>
            <a:r>
              <a:rPr lang="zh-CN" altLang="en-US" dirty="0" smtClean="0"/>
              <a:t>效率太低，需要更新</a:t>
            </a:r>
            <a:endParaRPr lang="en-US" altLang="zh-CN" dirty="0" smtClean="0"/>
          </a:p>
          <a:p>
            <a:r>
              <a:rPr lang="zh-CN" altLang="en-US" dirty="0" smtClean="0"/>
              <a:t>很多规则</a:t>
            </a:r>
            <a:endParaRPr lang="zh-CN" altLang="en-US" dirty="0"/>
          </a:p>
        </p:txBody>
      </p:sp>
    </p:spTree>
    <p:extLst>
      <p:ext uri="{BB962C8B-B14F-4D97-AF65-F5344CB8AC3E}">
        <p14:creationId xmlns:p14="http://schemas.microsoft.com/office/powerpoint/2010/main" val="5652350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增量组合策略</a:t>
            </a:r>
            <a:endParaRPr lang="zh-CN" altLang="en-US" dirty="0"/>
          </a:p>
        </p:txBody>
      </p:sp>
      <p:sp>
        <p:nvSpPr>
          <p:cNvPr id="3" name="文本占位符 2"/>
          <p:cNvSpPr>
            <a:spLocks noGrp="1"/>
          </p:cNvSpPr>
          <p:nvPr>
            <p:ph type="body" sz="quarter" idx="11"/>
          </p:nvPr>
        </p:nvSpPr>
        <p:spPr/>
        <p:txBody>
          <a:bodyPr/>
          <a:lstStyle/>
          <a:p>
            <a:r>
              <a:rPr lang="en-US" altLang="zh-CN" dirty="0" smtClean="0"/>
              <a:t>03</a:t>
            </a:r>
            <a:endParaRPr lang="zh-CN" altLang="en-US" dirty="0"/>
          </a:p>
        </p:txBody>
      </p:sp>
      <p:pic>
        <p:nvPicPr>
          <p:cNvPr id="4" name="图片 3"/>
          <p:cNvPicPr>
            <a:picLocks noChangeAspect="1"/>
          </p:cNvPicPr>
          <p:nvPr/>
        </p:nvPicPr>
        <p:blipFill>
          <a:blip r:embed="rId3"/>
          <a:stretch>
            <a:fillRect/>
          </a:stretch>
        </p:blipFill>
        <p:spPr>
          <a:xfrm>
            <a:off x="5005578" y="1144163"/>
            <a:ext cx="6670700" cy="3848481"/>
          </a:xfrm>
          <a:prstGeom prst="rect">
            <a:avLst/>
          </a:prstGeom>
        </p:spPr>
      </p:pic>
      <p:sp>
        <p:nvSpPr>
          <p:cNvPr id="5" name="文本框 4"/>
          <p:cNvSpPr txBox="1"/>
          <p:nvPr/>
        </p:nvSpPr>
        <p:spPr>
          <a:xfrm>
            <a:off x="298751" y="1080992"/>
            <a:ext cx="2980303" cy="369332"/>
          </a:xfrm>
          <a:prstGeom prst="rect">
            <a:avLst/>
          </a:prstGeom>
          <a:noFill/>
        </p:spPr>
        <p:txBody>
          <a:bodyPr wrap="none" rtlCol="0">
            <a:spAutoFit/>
          </a:bodyPr>
          <a:lstStyle/>
          <a:p>
            <a:r>
              <a:rPr lang="en-US" altLang="zh-CN" dirty="0" smtClean="0"/>
              <a:t>1. </a:t>
            </a:r>
            <a:r>
              <a:rPr lang="zh-CN" altLang="en-US" b="1" dirty="0" smtClean="0"/>
              <a:t>并行操作</a:t>
            </a:r>
            <a:r>
              <a:rPr lang="zh-CN" altLang="en-US" dirty="0" smtClean="0"/>
              <a:t>的优先级定义：</a:t>
            </a:r>
            <a:endParaRPr lang="zh-CN" altLang="en-US" dirty="0"/>
          </a:p>
        </p:txBody>
      </p:sp>
      <p:pic>
        <p:nvPicPr>
          <p:cNvPr id="6" name="图片 5"/>
          <p:cNvPicPr>
            <a:picLocks noChangeAspect="1"/>
          </p:cNvPicPr>
          <p:nvPr/>
        </p:nvPicPr>
        <p:blipFill>
          <a:blip r:embed="rId4"/>
          <a:stretch>
            <a:fillRect/>
          </a:stretch>
        </p:blipFill>
        <p:spPr>
          <a:xfrm>
            <a:off x="298751" y="1565272"/>
            <a:ext cx="4706827" cy="474389"/>
          </a:xfrm>
          <a:prstGeom prst="rect">
            <a:avLst/>
          </a:prstGeom>
        </p:spPr>
      </p:pic>
      <p:sp>
        <p:nvSpPr>
          <p:cNvPr id="7" name="文本框 6"/>
          <p:cNvSpPr txBox="1"/>
          <p:nvPr/>
        </p:nvSpPr>
        <p:spPr>
          <a:xfrm>
            <a:off x="298751" y="2154609"/>
            <a:ext cx="2980303" cy="369332"/>
          </a:xfrm>
          <a:prstGeom prst="rect">
            <a:avLst/>
          </a:prstGeom>
          <a:noFill/>
        </p:spPr>
        <p:txBody>
          <a:bodyPr wrap="none" rtlCol="0">
            <a:spAutoFit/>
          </a:bodyPr>
          <a:lstStyle/>
          <a:p>
            <a:r>
              <a:rPr lang="en-US" altLang="zh-CN" dirty="0"/>
              <a:t>2</a:t>
            </a:r>
            <a:r>
              <a:rPr lang="en-US" altLang="zh-CN" dirty="0" smtClean="0"/>
              <a:t>. </a:t>
            </a:r>
            <a:r>
              <a:rPr lang="zh-CN" altLang="en-US" b="1" dirty="0" smtClean="0"/>
              <a:t>串行操作</a:t>
            </a:r>
            <a:r>
              <a:rPr lang="zh-CN" altLang="en-US" dirty="0" smtClean="0"/>
              <a:t>的优先级定义：</a:t>
            </a:r>
            <a:endParaRPr lang="zh-CN" altLang="en-US" dirty="0"/>
          </a:p>
        </p:txBody>
      </p:sp>
      <p:pic>
        <p:nvPicPr>
          <p:cNvPr id="8" name="图片 7"/>
          <p:cNvPicPr>
            <a:picLocks noChangeAspect="1"/>
          </p:cNvPicPr>
          <p:nvPr/>
        </p:nvPicPr>
        <p:blipFill>
          <a:blip r:embed="rId5"/>
          <a:stretch>
            <a:fillRect/>
          </a:stretch>
        </p:blipFill>
        <p:spPr>
          <a:xfrm>
            <a:off x="472487" y="2638889"/>
            <a:ext cx="4407037" cy="564448"/>
          </a:xfrm>
          <a:prstGeom prst="rect">
            <a:avLst/>
          </a:prstGeom>
        </p:spPr>
      </p:pic>
      <p:pic>
        <p:nvPicPr>
          <p:cNvPr id="9" name="图片 8"/>
          <p:cNvPicPr>
            <a:picLocks noChangeAspect="1"/>
          </p:cNvPicPr>
          <p:nvPr/>
        </p:nvPicPr>
        <p:blipFill>
          <a:blip r:embed="rId6"/>
          <a:stretch>
            <a:fillRect/>
          </a:stretch>
        </p:blipFill>
        <p:spPr>
          <a:xfrm>
            <a:off x="443703" y="3123169"/>
            <a:ext cx="4498848" cy="425372"/>
          </a:xfrm>
          <a:prstGeom prst="rect">
            <a:avLst/>
          </a:prstGeom>
        </p:spPr>
      </p:pic>
      <p:sp>
        <p:nvSpPr>
          <p:cNvPr id="10" name="文本框 9"/>
          <p:cNvSpPr txBox="1"/>
          <p:nvPr/>
        </p:nvSpPr>
        <p:spPr>
          <a:xfrm>
            <a:off x="486101" y="3596966"/>
            <a:ext cx="2683748" cy="369332"/>
          </a:xfrm>
          <a:prstGeom prst="rect">
            <a:avLst/>
          </a:prstGeom>
          <a:noFill/>
        </p:spPr>
        <p:txBody>
          <a:bodyPr wrap="none" rtlCol="0">
            <a:spAutoFit/>
          </a:bodyPr>
          <a:lstStyle/>
          <a:p>
            <a:r>
              <a:rPr lang="zh-CN" altLang="en-US" dirty="0" smtClean="0"/>
              <a:t>在图示里，</a:t>
            </a:r>
            <a:r>
              <a:rPr lang="en-US" altLang="zh-CN" dirty="0" smtClean="0"/>
              <a:t>MAX</a:t>
            </a:r>
            <a:r>
              <a:rPr lang="zh-CN" altLang="en-US" dirty="0" smtClean="0"/>
              <a:t>取值为</a:t>
            </a:r>
            <a:r>
              <a:rPr lang="en-US" altLang="zh-CN" dirty="0" smtClean="0"/>
              <a:t>8</a:t>
            </a:r>
            <a:endParaRPr lang="zh-CN" altLang="en-US" dirty="0"/>
          </a:p>
        </p:txBody>
      </p:sp>
      <p:sp>
        <p:nvSpPr>
          <p:cNvPr id="11" name="文本框 10"/>
          <p:cNvSpPr txBox="1"/>
          <p:nvPr/>
        </p:nvSpPr>
        <p:spPr>
          <a:xfrm>
            <a:off x="298750" y="4147769"/>
            <a:ext cx="2980303" cy="369332"/>
          </a:xfrm>
          <a:prstGeom prst="rect">
            <a:avLst/>
          </a:prstGeom>
          <a:noFill/>
        </p:spPr>
        <p:txBody>
          <a:bodyPr wrap="none" rtlCol="0">
            <a:spAutoFit/>
          </a:bodyPr>
          <a:lstStyle/>
          <a:p>
            <a:r>
              <a:rPr lang="en-US" altLang="zh-CN" dirty="0"/>
              <a:t>3</a:t>
            </a:r>
            <a:r>
              <a:rPr lang="en-US" altLang="zh-CN" dirty="0" smtClean="0"/>
              <a:t>. </a:t>
            </a:r>
            <a:r>
              <a:rPr lang="zh-CN" altLang="en-US" b="1" dirty="0" smtClean="0"/>
              <a:t>覆盖操作</a:t>
            </a:r>
            <a:r>
              <a:rPr lang="zh-CN" altLang="en-US" dirty="0" smtClean="0"/>
              <a:t>的优先级定义：</a:t>
            </a:r>
            <a:endParaRPr lang="zh-CN" altLang="en-US" dirty="0"/>
          </a:p>
        </p:txBody>
      </p:sp>
      <p:pic>
        <p:nvPicPr>
          <p:cNvPr id="12" name="图片 11"/>
          <p:cNvPicPr>
            <a:picLocks noChangeAspect="1"/>
          </p:cNvPicPr>
          <p:nvPr/>
        </p:nvPicPr>
        <p:blipFill>
          <a:blip r:embed="rId7"/>
          <a:stretch>
            <a:fillRect/>
          </a:stretch>
        </p:blipFill>
        <p:spPr>
          <a:xfrm>
            <a:off x="485512" y="4632049"/>
            <a:ext cx="4333304" cy="721190"/>
          </a:xfrm>
          <a:prstGeom prst="rect">
            <a:avLst/>
          </a:prstGeom>
        </p:spPr>
      </p:pic>
      <p:sp>
        <p:nvSpPr>
          <p:cNvPr id="13" name="文本框 12"/>
          <p:cNvSpPr txBox="1"/>
          <p:nvPr/>
        </p:nvSpPr>
        <p:spPr>
          <a:xfrm>
            <a:off x="1508760" y="5656649"/>
            <a:ext cx="9341019" cy="646331"/>
          </a:xfrm>
          <a:prstGeom prst="rect">
            <a:avLst/>
          </a:prstGeom>
          <a:noFill/>
        </p:spPr>
        <p:txBody>
          <a:bodyPr wrap="none" rtlCol="0">
            <a:spAutoFit/>
          </a:bodyPr>
          <a:lstStyle/>
          <a:p>
            <a:r>
              <a:rPr lang="zh-CN" altLang="en-US" dirty="0" smtClean="0"/>
              <a:t>      使用这种方法定义优先级，在更新到来是只需要更改几个响应的规则，其他规则的内容</a:t>
            </a:r>
            <a:endParaRPr lang="en-US" altLang="zh-CN" dirty="0" smtClean="0"/>
          </a:p>
          <a:p>
            <a:r>
              <a:rPr lang="zh-CN" altLang="en-US" dirty="0" smtClean="0"/>
              <a:t>和优先级都不会有影响。</a:t>
            </a:r>
            <a:endParaRPr lang="zh-CN" altLang="en-US" dirty="0"/>
          </a:p>
        </p:txBody>
      </p:sp>
    </p:spTree>
    <p:extLst>
      <p:ext uri="{BB962C8B-B14F-4D97-AF65-F5344CB8AC3E}">
        <p14:creationId xmlns:p14="http://schemas.microsoft.com/office/powerpoint/2010/main" val="2054728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编译拓扑转换</a:t>
            </a:r>
            <a:endParaRPr lang="zh-CN" altLang="en-US" dirty="0"/>
          </a:p>
        </p:txBody>
      </p:sp>
      <p:sp>
        <p:nvSpPr>
          <p:cNvPr id="3" name="文本占位符 2"/>
          <p:cNvSpPr>
            <a:spLocks noGrp="1"/>
          </p:cNvSpPr>
          <p:nvPr>
            <p:ph type="body" sz="quarter" idx="11"/>
          </p:nvPr>
        </p:nvSpPr>
        <p:spPr/>
        <p:txBody>
          <a:bodyPr/>
          <a:lstStyle/>
          <a:p>
            <a:r>
              <a:rPr lang="en-US" altLang="zh-CN" dirty="0" smtClean="0"/>
              <a:t>04</a:t>
            </a:r>
            <a:endParaRPr lang="zh-CN" altLang="en-US" dirty="0"/>
          </a:p>
        </p:txBody>
      </p:sp>
      <p:pic>
        <p:nvPicPr>
          <p:cNvPr id="4" name="图片 3"/>
          <p:cNvPicPr>
            <a:picLocks noChangeAspect="1"/>
          </p:cNvPicPr>
          <p:nvPr/>
        </p:nvPicPr>
        <p:blipFill>
          <a:blip r:embed="rId2"/>
          <a:stretch>
            <a:fillRect/>
          </a:stretch>
        </p:blipFill>
        <p:spPr>
          <a:xfrm>
            <a:off x="886691" y="1578864"/>
            <a:ext cx="10291762" cy="2542246"/>
          </a:xfrm>
          <a:prstGeom prst="rect">
            <a:avLst/>
          </a:prstGeom>
        </p:spPr>
      </p:pic>
      <p:sp>
        <p:nvSpPr>
          <p:cNvPr id="5" name="文本框 4"/>
          <p:cNvSpPr txBox="1"/>
          <p:nvPr/>
        </p:nvSpPr>
        <p:spPr>
          <a:xfrm>
            <a:off x="886691" y="1031486"/>
            <a:ext cx="7571303" cy="369332"/>
          </a:xfrm>
          <a:prstGeom prst="rect">
            <a:avLst/>
          </a:prstGeom>
          <a:noFill/>
        </p:spPr>
        <p:txBody>
          <a:bodyPr wrap="none" rtlCol="0">
            <a:spAutoFit/>
          </a:bodyPr>
          <a:lstStyle/>
          <a:p>
            <a:r>
              <a:rPr lang="zh-CN" altLang="en-US" dirty="0" smtClean="0"/>
              <a:t>重点讨论一对多的转换（也就是一个物理交换机对应于多个虚拟交换机）</a:t>
            </a:r>
            <a:endParaRPr lang="zh-CN" altLang="en-US" dirty="0"/>
          </a:p>
        </p:txBody>
      </p:sp>
      <p:pic>
        <p:nvPicPr>
          <p:cNvPr id="6" name="图片 5"/>
          <p:cNvPicPr>
            <a:picLocks noChangeAspect="1"/>
          </p:cNvPicPr>
          <p:nvPr/>
        </p:nvPicPr>
        <p:blipFill>
          <a:blip r:embed="rId3"/>
          <a:stretch>
            <a:fillRect/>
          </a:stretch>
        </p:blipFill>
        <p:spPr>
          <a:xfrm>
            <a:off x="5871448" y="4205981"/>
            <a:ext cx="5173092" cy="1932477"/>
          </a:xfrm>
          <a:prstGeom prst="rect">
            <a:avLst/>
          </a:prstGeom>
        </p:spPr>
      </p:pic>
      <p:sp>
        <p:nvSpPr>
          <p:cNvPr id="7" name="文本框 6"/>
          <p:cNvSpPr txBox="1"/>
          <p:nvPr/>
        </p:nvSpPr>
        <p:spPr>
          <a:xfrm>
            <a:off x="1478690" y="4825964"/>
            <a:ext cx="3647152" cy="923330"/>
          </a:xfrm>
          <a:prstGeom prst="rect">
            <a:avLst/>
          </a:prstGeom>
          <a:noFill/>
        </p:spPr>
        <p:txBody>
          <a:bodyPr wrap="none" rtlCol="0">
            <a:spAutoFit/>
          </a:bodyPr>
          <a:lstStyle/>
          <a:p>
            <a:r>
              <a:rPr lang="zh-CN" altLang="en-US" dirty="0" smtClean="0"/>
              <a:t>首先，从一个入口开始发送符号包</a:t>
            </a:r>
            <a:endParaRPr lang="en-US" altLang="zh-CN" dirty="0" smtClean="0"/>
          </a:p>
          <a:p>
            <a:r>
              <a:rPr lang="zh-CN" altLang="en-US" dirty="0" smtClean="0"/>
              <a:t>如果这个包没有到达出口，则递归</a:t>
            </a:r>
            <a:endParaRPr lang="en-US" altLang="zh-CN" dirty="0" smtClean="0"/>
          </a:p>
          <a:p>
            <a:r>
              <a:rPr lang="zh-CN" altLang="en-US" dirty="0" smtClean="0"/>
              <a:t>寻找子结点</a:t>
            </a:r>
            <a:endParaRPr lang="zh-CN" altLang="en-US" dirty="0"/>
          </a:p>
        </p:txBody>
      </p:sp>
    </p:spTree>
    <p:extLst>
      <p:ext uri="{BB962C8B-B14F-4D97-AF65-F5344CB8AC3E}">
        <p14:creationId xmlns:p14="http://schemas.microsoft.com/office/powerpoint/2010/main" val="14375549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编译拓扑转换</a:t>
            </a:r>
            <a:endParaRPr lang="zh-CN" altLang="en-US" dirty="0"/>
          </a:p>
        </p:txBody>
      </p:sp>
      <p:sp>
        <p:nvSpPr>
          <p:cNvPr id="3" name="文本占位符 2"/>
          <p:cNvSpPr>
            <a:spLocks noGrp="1"/>
          </p:cNvSpPr>
          <p:nvPr>
            <p:ph type="body" sz="quarter" idx="11"/>
          </p:nvPr>
        </p:nvSpPr>
        <p:spPr/>
        <p:txBody>
          <a:bodyPr/>
          <a:lstStyle/>
          <a:p>
            <a:r>
              <a:rPr lang="en-US" altLang="zh-CN" dirty="0" smtClean="0"/>
              <a:t>04</a:t>
            </a:r>
            <a:endParaRPr lang="zh-CN" altLang="en-US" dirty="0"/>
          </a:p>
        </p:txBody>
      </p:sp>
      <p:pic>
        <p:nvPicPr>
          <p:cNvPr id="4" name="图片 3"/>
          <p:cNvPicPr>
            <a:picLocks noChangeAspect="1"/>
          </p:cNvPicPr>
          <p:nvPr/>
        </p:nvPicPr>
        <p:blipFill>
          <a:blip r:embed="rId2"/>
          <a:stretch>
            <a:fillRect/>
          </a:stretch>
        </p:blipFill>
        <p:spPr>
          <a:xfrm>
            <a:off x="824547" y="699974"/>
            <a:ext cx="10291762" cy="2542246"/>
          </a:xfrm>
          <a:prstGeom prst="rect">
            <a:avLst/>
          </a:prstGeom>
        </p:spPr>
      </p:pic>
      <p:sp>
        <p:nvSpPr>
          <p:cNvPr id="5" name="文本框 4"/>
          <p:cNvSpPr txBox="1"/>
          <p:nvPr/>
        </p:nvSpPr>
        <p:spPr>
          <a:xfrm>
            <a:off x="989334" y="3719743"/>
            <a:ext cx="9672748" cy="2308324"/>
          </a:xfrm>
          <a:prstGeom prst="rect">
            <a:avLst/>
          </a:prstGeom>
          <a:noFill/>
        </p:spPr>
        <p:txBody>
          <a:bodyPr wrap="square" rtlCol="0">
            <a:spAutoFit/>
          </a:bodyPr>
          <a:lstStyle/>
          <a:p>
            <a:r>
              <a:rPr lang="en-US" altLang="zh-CN" dirty="0" smtClean="0"/>
              <a:t>P1</a:t>
            </a:r>
            <a:r>
              <a:rPr lang="zh-CN" altLang="en-US" dirty="0" smtClean="0"/>
              <a:t>：</a:t>
            </a:r>
            <a:r>
              <a:rPr lang="en-US" altLang="zh-CN" dirty="0"/>
              <a:t>2.0.0.0/16</a:t>
            </a:r>
            <a:r>
              <a:rPr lang="zh-CN" altLang="en-US" dirty="0"/>
              <a:t> </a:t>
            </a:r>
            <a:r>
              <a:rPr lang="zh-CN" altLang="en-US" dirty="0" smtClean="0"/>
              <a:t>，</a:t>
            </a:r>
            <a:r>
              <a:rPr lang="en-US" altLang="zh-CN" dirty="0" smtClean="0"/>
              <a:t>P2</a:t>
            </a:r>
            <a:r>
              <a:rPr lang="zh-CN" altLang="en-US" dirty="0" smtClean="0"/>
              <a:t>：</a:t>
            </a:r>
            <a:r>
              <a:rPr lang="en-US" altLang="zh-CN" dirty="0"/>
              <a:t>1.0.0.0/8</a:t>
            </a:r>
            <a:r>
              <a:rPr lang="zh-CN" altLang="en-US" dirty="0"/>
              <a:t> </a:t>
            </a:r>
            <a:br>
              <a:rPr lang="zh-CN" altLang="en-US" dirty="0"/>
            </a:br>
            <a:r>
              <a:rPr lang="zh-CN" altLang="en-US" dirty="0" smtClean="0"/>
              <a:t>其中</a:t>
            </a:r>
            <a:r>
              <a:rPr lang="en-US" altLang="zh-CN" dirty="0" smtClean="0"/>
              <a:t>P2</a:t>
            </a:r>
            <a:r>
              <a:rPr lang="zh-CN" altLang="en-US" dirty="0" smtClean="0"/>
              <a:t>没有到达出口，所以生成</a:t>
            </a:r>
            <a:r>
              <a:rPr lang="en-US" altLang="zh-CN" dirty="0" smtClean="0"/>
              <a:t>P21</a:t>
            </a:r>
            <a:r>
              <a:rPr lang="zh-CN" altLang="en-US" dirty="0" smtClean="0"/>
              <a:t>和</a:t>
            </a:r>
            <a:r>
              <a:rPr lang="en-US" altLang="zh-CN" dirty="0" smtClean="0"/>
              <a:t>P22</a:t>
            </a:r>
            <a:r>
              <a:rPr lang="zh-CN" altLang="en-US" dirty="0" smtClean="0"/>
              <a:t>， </a:t>
            </a:r>
            <a:r>
              <a:rPr lang="en-US" altLang="zh-CN" dirty="0" smtClean="0"/>
              <a:t>P21</a:t>
            </a:r>
            <a:r>
              <a:rPr lang="zh-CN" altLang="en-US" dirty="0" smtClean="0"/>
              <a:t>在</a:t>
            </a:r>
            <a:r>
              <a:rPr lang="en-US" altLang="zh-CN" dirty="0" smtClean="0"/>
              <a:t>B</a:t>
            </a:r>
            <a:r>
              <a:rPr lang="zh-CN" altLang="en-US" dirty="0" smtClean="0"/>
              <a:t>中匹配第一个规则，从</a:t>
            </a:r>
            <a:r>
              <a:rPr lang="en-US" altLang="zh-CN" dirty="0" smtClean="0"/>
              <a:t>2</a:t>
            </a:r>
            <a:r>
              <a:rPr lang="zh-CN" altLang="en-US" dirty="0" smtClean="0"/>
              <a:t>离开</a:t>
            </a:r>
            <a:endParaRPr lang="en-US" altLang="zh-CN" dirty="0" smtClean="0"/>
          </a:p>
          <a:p>
            <a:r>
              <a:rPr lang="en-US" altLang="zh-CN" dirty="0" smtClean="0"/>
              <a:t>P22</a:t>
            </a:r>
            <a:r>
              <a:rPr lang="zh-CN" altLang="en-US" dirty="0" smtClean="0"/>
              <a:t>在</a:t>
            </a:r>
            <a:r>
              <a:rPr lang="en-US" altLang="zh-CN" dirty="0" smtClean="0"/>
              <a:t>C</a:t>
            </a:r>
            <a:r>
              <a:rPr lang="zh-CN" altLang="en-US" dirty="0" smtClean="0"/>
              <a:t>中匹配第一个规则，从</a:t>
            </a:r>
            <a:r>
              <a:rPr lang="en-US" altLang="zh-CN" dirty="0" smtClean="0"/>
              <a:t>3</a:t>
            </a:r>
            <a:r>
              <a:rPr lang="zh-CN" altLang="en-US" dirty="0" smtClean="0"/>
              <a:t>离开。</a:t>
            </a:r>
            <a:endParaRPr lang="en-US" altLang="zh-CN" dirty="0" smtClean="0"/>
          </a:p>
          <a:p>
            <a:r>
              <a:rPr lang="zh-CN" altLang="en-US" dirty="0" smtClean="0"/>
              <a:t>因此生成三条路径：</a:t>
            </a:r>
            <a:endParaRPr lang="en-US" altLang="zh-CN" dirty="0" smtClean="0"/>
          </a:p>
          <a:p>
            <a:r>
              <a:rPr lang="en-US" altLang="zh-CN" sz="2400" dirty="0" smtClean="0"/>
              <a:t>P1</a:t>
            </a:r>
            <a:r>
              <a:rPr lang="zh-CN" altLang="en-US" sz="2400" dirty="0" smtClean="0"/>
              <a:t>：</a:t>
            </a:r>
            <a:r>
              <a:rPr lang="en-US" altLang="zh-CN" sz="2400" dirty="0" smtClean="0"/>
              <a:t>   A1</a:t>
            </a:r>
            <a:endParaRPr lang="en-US" altLang="zh-CN" sz="2400" dirty="0"/>
          </a:p>
          <a:p>
            <a:r>
              <a:rPr lang="en-US" altLang="zh-CN" sz="2400" dirty="0"/>
              <a:t>p21 </a:t>
            </a:r>
            <a:r>
              <a:rPr lang="zh-CN" altLang="en-US" sz="2400" dirty="0" smtClean="0"/>
              <a:t>：</a:t>
            </a:r>
            <a:r>
              <a:rPr lang="en-US" altLang="zh-CN" sz="2400" dirty="0" smtClean="0"/>
              <a:t>A2 </a:t>
            </a:r>
            <a:r>
              <a:rPr lang="en-US" altLang="zh-CN" sz="2400" dirty="0"/>
              <a:t>→ B1</a:t>
            </a:r>
          </a:p>
          <a:p>
            <a:r>
              <a:rPr lang="en-US" altLang="zh-CN" sz="2400" dirty="0"/>
              <a:t>p22 </a:t>
            </a:r>
            <a:r>
              <a:rPr lang="zh-CN" altLang="en-US" sz="2400" dirty="0" smtClean="0"/>
              <a:t>：</a:t>
            </a:r>
            <a:r>
              <a:rPr lang="en-US" altLang="zh-CN" sz="2400" dirty="0" smtClean="0"/>
              <a:t>A2 </a:t>
            </a:r>
            <a:r>
              <a:rPr lang="en-US" altLang="zh-CN" sz="2400" dirty="0"/>
              <a:t>→ B2 → C1</a:t>
            </a:r>
            <a:endParaRPr lang="zh-CN" altLang="en-US" sz="2400" dirty="0"/>
          </a:p>
        </p:txBody>
      </p:sp>
    </p:spTree>
    <p:extLst>
      <p:ext uri="{BB962C8B-B14F-4D97-AF65-F5344CB8AC3E}">
        <p14:creationId xmlns:p14="http://schemas.microsoft.com/office/powerpoint/2010/main" val="1796563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TCAM</a:t>
            </a:r>
            <a:r>
              <a:rPr lang="zh-CN" altLang="en-US" dirty="0" smtClean="0"/>
              <a:t>规则更新过程</a:t>
            </a:r>
            <a:endParaRPr lang="zh-CN" altLang="en-US" dirty="0"/>
          </a:p>
        </p:txBody>
      </p:sp>
      <p:sp>
        <p:nvSpPr>
          <p:cNvPr id="3" name="文本占位符 2"/>
          <p:cNvSpPr>
            <a:spLocks noGrp="1"/>
          </p:cNvSpPr>
          <p:nvPr>
            <p:ph type="body" sz="quarter" idx="11"/>
          </p:nvPr>
        </p:nvSpPr>
        <p:spPr/>
        <p:txBody>
          <a:bodyPr/>
          <a:lstStyle/>
          <a:p>
            <a:r>
              <a:rPr lang="en-US" altLang="zh-CN" dirty="0" smtClean="0"/>
              <a:t>03</a:t>
            </a:r>
            <a:endParaRPr lang="zh-CN" altLang="en-US" dirty="0"/>
          </a:p>
        </p:txBody>
      </p:sp>
      <p:pic>
        <p:nvPicPr>
          <p:cNvPr id="4" name="图片 3"/>
          <p:cNvPicPr>
            <a:picLocks noChangeAspect="1"/>
          </p:cNvPicPr>
          <p:nvPr/>
        </p:nvPicPr>
        <p:blipFill>
          <a:blip r:embed="rId2"/>
          <a:stretch>
            <a:fillRect/>
          </a:stretch>
        </p:blipFill>
        <p:spPr>
          <a:xfrm>
            <a:off x="417770" y="767218"/>
            <a:ext cx="7152381" cy="2609524"/>
          </a:xfrm>
          <a:prstGeom prst="rect">
            <a:avLst/>
          </a:prstGeom>
        </p:spPr>
      </p:pic>
      <p:sp>
        <p:nvSpPr>
          <p:cNvPr id="5" name="文本框 8"/>
          <p:cNvSpPr txBox="1"/>
          <p:nvPr/>
        </p:nvSpPr>
        <p:spPr>
          <a:xfrm>
            <a:off x="7829029" y="1259668"/>
            <a:ext cx="3809596" cy="424731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smtClean="0"/>
              <a:t>在找到</a:t>
            </a:r>
            <a:r>
              <a:rPr lang="en-US" altLang="zh-CN" dirty="0" smtClean="0"/>
              <a:t>U(r)</a:t>
            </a:r>
            <a:r>
              <a:rPr lang="zh-CN" altLang="en-US" dirty="0" smtClean="0"/>
              <a:t>和</a:t>
            </a:r>
            <a:r>
              <a:rPr lang="en-US" altLang="zh-CN" dirty="0" smtClean="0"/>
              <a:t>D(r)</a:t>
            </a:r>
            <a:r>
              <a:rPr lang="zh-CN" altLang="en-US" dirty="0" smtClean="0"/>
              <a:t>之后，这两个规则之间的所有物理位置，都可以用来存储</a:t>
            </a:r>
            <a:r>
              <a:rPr lang="en-US" altLang="zh-CN" dirty="0" smtClean="0"/>
              <a:t>r</a:t>
            </a:r>
            <a:r>
              <a:rPr lang="zh-CN" altLang="en-US" dirty="0" smtClean="0"/>
              <a:t>，将这个合适的物理位置范围成为交换区域。</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r>
              <a:rPr lang="zh-CN" altLang="en-US" dirty="0" smtClean="0"/>
              <a:t>如果交换区域中有空闲的位置，那么可以直接将</a:t>
            </a:r>
            <a:r>
              <a:rPr lang="en-US" altLang="zh-CN" dirty="0" smtClean="0"/>
              <a:t>r</a:t>
            </a:r>
            <a:r>
              <a:rPr lang="zh-CN" altLang="en-US" dirty="0" smtClean="0"/>
              <a:t>放在这个空闲位置上；否则需要用</a:t>
            </a:r>
            <a:r>
              <a:rPr lang="en-US" altLang="zh-CN" dirty="0" smtClean="0"/>
              <a:t>r</a:t>
            </a:r>
            <a:r>
              <a:rPr lang="zh-CN" altLang="en-US" dirty="0" smtClean="0"/>
              <a:t>替换这个区域之间的某一个规则</a:t>
            </a:r>
            <a:r>
              <a:rPr lang="en-US" altLang="zh-CN" dirty="0" smtClean="0"/>
              <a:t>r</a:t>
            </a:r>
            <a:r>
              <a:rPr lang="zh-CN" altLang="en-US" dirty="0" smtClean="0"/>
              <a:t>’，然后对</a:t>
            </a:r>
            <a:r>
              <a:rPr lang="en-US" altLang="zh-CN" dirty="0" smtClean="0"/>
              <a:t>r</a:t>
            </a:r>
            <a:r>
              <a:rPr lang="zh-CN" altLang="en-US" dirty="0" smtClean="0"/>
              <a:t>’执行插入程序。</a:t>
            </a:r>
            <a:endParaRPr lang="en-US" altLang="zh-CN" dirty="0" smtClean="0"/>
          </a:p>
        </p:txBody>
      </p:sp>
      <p:pic>
        <p:nvPicPr>
          <p:cNvPr id="6" name="图片 5"/>
          <p:cNvPicPr>
            <a:picLocks noChangeAspect="1"/>
          </p:cNvPicPr>
          <p:nvPr/>
        </p:nvPicPr>
        <p:blipFill>
          <a:blip r:embed="rId3"/>
          <a:stretch>
            <a:fillRect/>
          </a:stretch>
        </p:blipFill>
        <p:spPr>
          <a:xfrm>
            <a:off x="1058464" y="3270210"/>
            <a:ext cx="4933963" cy="3481258"/>
          </a:xfrm>
          <a:prstGeom prst="rect">
            <a:avLst/>
          </a:prstGeom>
        </p:spPr>
      </p:pic>
    </p:spTree>
    <p:extLst>
      <p:ext uri="{BB962C8B-B14F-4D97-AF65-F5344CB8AC3E}">
        <p14:creationId xmlns:p14="http://schemas.microsoft.com/office/powerpoint/2010/main" val="12115465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编译拓扑转换</a:t>
            </a:r>
            <a:endParaRPr lang="zh-CN" altLang="en-US" dirty="0"/>
          </a:p>
        </p:txBody>
      </p:sp>
      <p:sp>
        <p:nvSpPr>
          <p:cNvPr id="3" name="文本占位符 2"/>
          <p:cNvSpPr>
            <a:spLocks noGrp="1"/>
          </p:cNvSpPr>
          <p:nvPr>
            <p:ph type="body" sz="quarter" idx="11"/>
          </p:nvPr>
        </p:nvSpPr>
        <p:spPr/>
        <p:txBody>
          <a:bodyPr/>
          <a:lstStyle/>
          <a:p>
            <a:r>
              <a:rPr lang="en-US" altLang="zh-CN" dirty="0" smtClean="0"/>
              <a:t>05</a:t>
            </a:r>
            <a:endParaRPr lang="zh-CN" altLang="en-US" dirty="0"/>
          </a:p>
        </p:txBody>
      </p:sp>
      <p:sp>
        <p:nvSpPr>
          <p:cNvPr id="5" name="文本框 4"/>
          <p:cNvSpPr txBox="1"/>
          <p:nvPr/>
        </p:nvSpPr>
        <p:spPr>
          <a:xfrm>
            <a:off x="1726317" y="3435258"/>
            <a:ext cx="8488221" cy="923330"/>
          </a:xfrm>
          <a:prstGeom prst="rect">
            <a:avLst/>
          </a:prstGeom>
          <a:noFill/>
        </p:spPr>
        <p:txBody>
          <a:bodyPr wrap="none" rtlCol="0">
            <a:spAutoFit/>
          </a:bodyPr>
          <a:lstStyle/>
          <a:p>
            <a:r>
              <a:rPr lang="en-US" altLang="zh-CN" dirty="0"/>
              <a:t>P1</a:t>
            </a:r>
            <a:r>
              <a:rPr lang="zh-CN" altLang="en-US" dirty="0"/>
              <a:t>：</a:t>
            </a:r>
            <a:r>
              <a:rPr lang="en-US" altLang="zh-CN" dirty="0"/>
              <a:t>   </a:t>
            </a:r>
            <a:r>
              <a:rPr lang="en-US" altLang="zh-CN" dirty="0" smtClean="0"/>
              <a:t>A1                               -&gt;                     </a:t>
            </a:r>
            <a:r>
              <a:rPr lang="en-US" altLang="zh-CN" i="1" dirty="0" smtClean="0"/>
              <a:t>AR1</a:t>
            </a:r>
            <a:endParaRPr lang="en-US" altLang="zh-CN" dirty="0" smtClean="0"/>
          </a:p>
          <a:p>
            <a:r>
              <a:rPr lang="en-US" altLang="zh-CN" dirty="0" smtClean="0"/>
              <a:t>p21 </a:t>
            </a:r>
            <a:r>
              <a:rPr lang="zh-CN" altLang="en-US" dirty="0" smtClean="0"/>
              <a:t>：</a:t>
            </a:r>
            <a:r>
              <a:rPr lang="en-US" altLang="zh-CN" dirty="0" smtClean="0"/>
              <a:t>A2 → B1                     -&gt;                     </a:t>
            </a:r>
            <a:r>
              <a:rPr lang="en-US" altLang="zh-CN" i="1" dirty="0" smtClean="0"/>
              <a:t>comp</a:t>
            </a:r>
            <a:r>
              <a:rPr lang="en-US" altLang="zh-CN" i="1" dirty="0"/>
              <a:t>&gt;&gt;</a:t>
            </a:r>
            <a:r>
              <a:rPr lang="en-US" altLang="zh-CN" dirty="0"/>
              <a:t>(</a:t>
            </a:r>
            <a:r>
              <a:rPr lang="en-US" altLang="zh-CN" i="1" dirty="0"/>
              <a:t>AR</a:t>
            </a:r>
            <a:r>
              <a:rPr lang="en-US" altLang="zh-CN" dirty="0"/>
              <a:t>2</a:t>
            </a:r>
            <a:r>
              <a:rPr lang="en-US" altLang="zh-CN" i="1" dirty="0"/>
              <a:t>,BR</a:t>
            </a:r>
            <a:r>
              <a:rPr lang="en-US" altLang="zh-CN" dirty="0"/>
              <a:t>1) </a:t>
            </a:r>
            <a:endParaRPr lang="en-US" altLang="zh-CN" dirty="0" smtClean="0"/>
          </a:p>
          <a:p>
            <a:r>
              <a:rPr lang="en-US" altLang="zh-CN" dirty="0" smtClean="0"/>
              <a:t>p22 </a:t>
            </a:r>
            <a:r>
              <a:rPr lang="zh-CN" altLang="en-US" dirty="0"/>
              <a:t>：</a:t>
            </a:r>
            <a:r>
              <a:rPr lang="en-US" altLang="zh-CN" dirty="0"/>
              <a:t>A2 → B2 → C1           </a:t>
            </a:r>
            <a:r>
              <a:rPr lang="en-US" altLang="zh-CN" dirty="0" smtClean="0"/>
              <a:t>-&gt;                    comp&gt;&gt;(comp&gt;&gt;(AR2,BR2</a:t>
            </a:r>
            <a:r>
              <a:rPr lang="en-US" altLang="zh-CN" dirty="0"/>
              <a:t>),</a:t>
            </a:r>
            <a:r>
              <a:rPr lang="en-US" altLang="zh-CN" dirty="0" smtClean="0"/>
              <a:t>CR1)</a:t>
            </a:r>
            <a:endParaRPr lang="zh-CN" altLang="en-US" dirty="0"/>
          </a:p>
        </p:txBody>
      </p:sp>
      <p:pic>
        <p:nvPicPr>
          <p:cNvPr id="6" name="图片 5"/>
          <p:cNvPicPr>
            <a:picLocks noChangeAspect="1"/>
          </p:cNvPicPr>
          <p:nvPr/>
        </p:nvPicPr>
        <p:blipFill>
          <a:blip r:embed="rId3"/>
          <a:stretch>
            <a:fillRect/>
          </a:stretch>
        </p:blipFill>
        <p:spPr>
          <a:xfrm>
            <a:off x="824547" y="699974"/>
            <a:ext cx="10291762" cy="2542246"/>
          </a:xfrm>
          <a:prstGeom prst="rect">
            <a:avLst/>
          </a:prstGeom>
        </p:spPr>
      </p:pic>
      <p:pic>
        <p:nvPicPr>
          <p:cNvPr id="7" name="图片 6"/>
          <p:cNvPicPr>
            <a:picLocks noChangeAspect="1"/>
          </p:cNvPicPr>
          <p:nvPr/>
        </p:nvPicPr>
        <p:blipFill>
          <a:blip r:embed="rId4"/>
          <a:stretch>
            <a:fillRect/>
          </a:stretch>
        </p:blipFill>
        <p:spPr>
          <a:xfrm>
            <a:off x="1726317" y="5085610"/>
            <a:ext cx="6229350" cy="1409700"/>
          </a:xfrm>
          <a:prstGeom prst="rect">
            <a:avLst/>
          </a:prstGeom>
        </p:spPr>
      </p:pic>
      <p:pic>
        <p:nvPicPr>
          <p:cNvPr id="8" name="图片 7"/>
          <p:cNvPicPr>
            <a:picLocks noChangeAspect="1"/>
          </p:cNvPicPr>
          <p:nvPr/>
        </p:nvPicPr>
        <p:blipFill>
          <a:blip r:embed="rId5"/>
          <a:stretch>
            <a:fillRect/>
          </a:stretch>
        </p:blipFill>
        <p:spPr>
          <a:xfrm>
            <a:off x="1859917" y="4551626"/>
            <a:ext cx="6181725" cy="533400"/>
          </a:xfrm>
          <a:prstGeom prst="rect">
            <a:avLst/>
          </a:prstGeom>
        </p:spPr>
      </p:pic>
    </p:spTree>
    <p:extLst>
      <p:ext uri="{BB962C8B-B14F-4D97-AF65-F5344CB8AC3E}">
        <p14:creationId xmlns:p14="http://schemas.microsoft.com/office/powerpoint/2010/main" val="11102567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组合控制器时的效率优化</a:t>
            </a:r>
            <a:endParaRPr lang="zh-CN" altLang="en-US" dirty="0"/>
          </a:p>
        </p:txBody>
      </p:sp>
      <p:sp>
        <p:nvSpPr>
          <p:cNvPr id="3" name="文本占位符 2"/>
          <p:cNvSpPr>
            <a:spLocks noGrp="1"/>
          </p:cNvSpPr>
          <p:nvPr>
            <p:ph type="body" sz="quarter" idx="11"/>
          </p:nvPr>
        </p:nvSpPr>
        <p:spPr/>
        <p:txBody>
          <a:bodyPr/>
          <a:lstStyle/>
          <a:p>
            <a:r>
              <a:rPr lang="en-US" altLang="zh-CN" dirty="0" smtClean="0"/>
              <a:t>05</a:t>
            </a:r>
            <a:endParaRPr lang="zh-CN" altLang="en-US" dirty="0"/>
          </a:p>
        </p:txBody>
      </p:sp>
      <p:sp>
        <p:nvSpPr>
          <p:cNvPr id="4" name="文本框 3"/>
          <p:cNvSpPr txBox="1"/>
          <p:nvPr/>
        </p:nvSpPr>
        <p:spPr>
          <a:xfrm>
            <a:off x="771281" y="1020933"/>
            <a:ext cx="10435870" cy="646331"/>
          </a:xfrm>
          <a:prstGeom prst="rect">
            <a:avLst/>
          </a:prstGeom>
          <a:noFill/>
        </p:spPr>
        <p:txBody>
          <a:bodyPr wrap="none" rtlCol="0">
            <a:spAutoFit/>
          </a:bodyPr>
          <a:lstStyle/>
          <a:p>
            <a:r>
              <a:rPr lang="zh-CN" altLang="en-US" dirty="0" smtClean="0"/>
              <a:t>在组合两个规则集时，通常是一个</a:t>
            </a:r>
            <a:r>
              <a:rPr lang="en-US" altLang="zh-CN" dirty="0" smtClean="0"/>
              <a:t>n*n</a:t>
            </a:r>
            <a:r>
              <a:rPr lang="zh-CN" altLang="en-US" dirty="0" smtClean="0"/>
              <a:t>的问题，方法复杂度为</a:t>
            </a:r>
            <a:r>
              <a:rPr lang="en-US" altLang="zh-CN" dirty="0" smtClean="0"/>
              <a:t>O(n^2)</a:t>
            </a:r>
            <a:r>
              <a:rPr lang="zh-CN" altLang="en-US" dirty="0" smtClean="0"/>
              <a:t>，但是如果知道</a:t>
            </a:r>
            <a:r>
              <a:rPr lang="en-US" altLang="zh-CN" dirty="0" smtClean="0"/>
              <a:t>R1</a:t>
            </a:r>
            <a:r>
              <a:rPr lang="zh-CN" altLang="en-US" dirty="0" smtClean="0"/>
              <a:t>，</a:t>
            </a:r>
            <a:r>
              <a:rPr lang="en-US" altLang="zh-CN" dirty="0" smtClean="0"/>
              <a:t>R2</a:t>
            </a:r>
            <a:r>
              <a:rPr lang="zh-CN" altLang="en-US" dirty="0" smtClean="0"/>
              <a:t>的结构，</a:t>
            </a:r>
            <a:endParaRPr lang="en-US" altLang="zh-CN" dirty="0" smtClean="0"/>
          </a:p>
          <a:p>
            <a:r>
              <a:rPr lang="zh-CN" altLang="en-US" dirty="0" smtClean="0"/>
              <a:t>就可以忽略一些结构不同的规则的组合，提高组合的速度。</a:t>
            </a:r>
            <a:endParaRPr lang="zh-CN" altLang="en-US" dirty="0"/>
          </a:p>
        </p:txBody>
      </p:sp>
      <p:pic>
        <p:nvPicPr>
          <p:cNvPr id="5" name="图片 4"/>
          <p:cNvPicPr>
            <a:picLocks noChangeAspect="1"/>
          </p:cNvPicPr>
          <p:nvPr/>
        </p:nvPicPr>
        <p:blipFill>
          <a:blip r:embed="rId2"/>
          <a:stretch>
            <a:fillRect/>
          </a:stretch>
        </p:blipFill>
        <p:spPr>
          <a:xfrm>
            <a:off x="639712" y="1952070"/>
            <a:ext cx="6686550" cy="3752850"/>
          </a:xfrm>
          <a:prstGeom prst="rect">
            <a:avLst/>
          </a:prstGeom>
        </p:spPr>
      </p:pic>
      <p:sp>
        <p:nvSpPr>
          <p:cNvPr id="6" name="文本框 5"/>
          <p:cNvSpPr txBox="1"/>
          <p:nvPr/>
        </p:nvSpPr>
        <p:spPr>
          <a:xfrm>
            <a:off x="7326262" y="2395582"/>
            <a:ext cx="3474028" cy="2031325"/>
          </a:xfrm>
          <a:prstGeom prst="rect">
            <a:avLst/>
          </a:prstGeom>
          <a:noFill/>
        </p:spPr>
        <p:txBody>
          <a:bodyPr wrap="none" rtlCol="0">
            <a:spAutoFit/>
          </a:bodyPr>
          <a:lstStyle/>
          <a:p>
            <a:pPr marL="285750" indent="-285750">
              <a:buFont typeface="Arial" panose="020B0604020202020204" pitchFamily="34" charset="0"/>
              <a:buChar char="•"/>
            </a:pPr>
            <a:r>
              <a:rPr lang="zh-CN" altLang="en-US" dirty="0" smtClean="0"/>
              <a:t>对规则中的每个字段进行索引</a:t>
            </a:r>
            <a:endParaRPr lang="en-US" altLang="zh-CN" dirty="0" smtClean="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smtClean="0"/>
              <a:t>精确匹配：</a:t>
            </a:r>
            <a:r>
              <a:rPr lang="en-US" altLang="zh-CN" dirty="0" smtClean="0"/>
              <a:t>hash</a:t>
            </a:r>
            <a:r>
              <a:rPr lang="zh-CN" altLang="en-US" dirty="0" smtClean="0"/>
              <a:t>索引</a:t>
            </a:r>
            <a:endParaRPr lang="en-US" altLang="zh-CN" dirty="0" smtClean="0"/>
          </a:p>
          <a:p>
            <a:pPr marL="285750" indent="-285750">
              <a:buFont typeface="Arial" panose="020B0604020202020204" pitchFamily="34" charset="0"/>
              <a:buChar char="•"/>
            </a:pPr>
            <a:r>
              <a:rPr lang="zh-CN" altLang="en-US" dirty="0" smtClean="0"/>
              <a:t>前缀匹配：字典树索引</a:t>
            </a:r>
            <a:endParaRPr lang="en-US" altLang="zh-CN" dirty="0" smtClean="0"/>
          </a:p>
          <a:p>
            <a:pPr marL="285750" indent="-285750">
              <a:buFont typeface="Arial" panose="020B0604020202020204" pitchFamily="34" charset="0"/>
              <a:buChar char="•"/>
            </a:pPr>
            <a:r>
              <a:rPr lang="zh-CN" altLang="en-US" dirty="0" smtClean="0"/>
              <a:t>通配符匹配：链表索引</a:t>
            </a:r>
            <a:endParaRPr lang="en-US" altLang="zh-CN" dirty="0" smtClean="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smtClean="0"/>
              <a:t>多个字段形成多重索引</a:t>
            </a:r>
            <a:endParaRPr lang="zh-CN" altLang="en-US" dirty="0"/>
          </a:p>
        </p:txBody>
      </p:sp>
    </p:spTree>
    <p:extLst>
      <p:ext uri="{BB962C8B-B14F-4D97-AF65-F5344CB8AC3E}">
        <p14:creationId xmlns:p14="http://schemas.microsoft.com/office/powerpoint/2010/main" val="1649600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实验结果</a:t>
            </a:r>
            <a:endParaRPr lang="zh-CN" altLang="en-US" dirty="0"/>
          </a:p>
        </p:txBody>
      </p:sp>
      <p:sp>
        <p:nvSpPr>
          <p:cNvPr id="3" name="文本占位符 2"/>
          <p:cNvSpPr>
            <a:spLocks noGrp="1"/>
          </p:cNvSpPr>
          <p:nvPr>
            <p:ph type="body" sz="quarter" idx="11"/>
          </p:nvPr>
        </p:nvSpPr>
        <p:spPr/>
        <p:txBody>
          <a:bodyPr/>
          <a:lstStyle/>
          <a:p>
            <a:r>
              <a:rPr lang="en-US" altLang="zh-CN" dirty="0" smtClean="0"/>
              <a:t>06</a:t>
            </a:r>
            <a:endParaRPr lang="zh-CN" altLang="en-US" dirty="0"/>
          </a:p>
        </p:txBody>
      </p:sp>
      <p:pic>
        <p:nvPicPr>
          <p:cNvPr id="4" name="图片 3"/>
          <p:cNvPicPr>
            <a:picLocks noChangeAspect="1"/>
          </p:cNvPicPr>
          <p:nvPr/>
        </p:nvPicPr>
        <p:blipFill>
          <a:blip r:embed="rId2"/>
          <a:stretch>
            <a:fillRect/>
          </a:stretch>
        </p:blipFill>
        <p:spPr>
          <a:xfrm>
            <a:off x="886691" y="1070625"/>
            <a:ext cx="10072721" cy="5205887"/>
          </a:xfrm>
          <a:prstGeom prst="rect">
            <a:avLst/>
          </a:prstGeom>
        </p:spPr>
      </p:pic>
    </p:spTree>
    <p:extLst>
      <p:ext uri="{BB962C8B-B14F-4D97-AF65-F5344CB8AC3E}">
        <p14:creationId xmlns:p14="http://schemas.microsoft.com/office/powerpoint/2010/main" val="24595444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86691" y="144228"/>
            <a:ext cx="4075926" cy="362708"/>
          </a:xfrm>
        </p:spPr>
        <p:txBody>
          <a:bodyPr/>
          <a:lstStyle/>
          <a:p>
            <a:r>
              <a:rPr kumimoji="1" lang="en-US" altLang="zh-CN" dirty="0" err="1" smtClean="0"/>
              <a:t>FastRule</a:t>
            </a:r>
            <a:r>
              <a:rPr kumimoji="1" lang="zh-CN" altLang="en-US" dirty="0" smtClean="0"/>
              <a:t>：基于</a:t>
            </a:r>
            <a:r>
              <a:rPr kumimoji="1" lang="en-US" altLang="zh-CN" dirty="0" smtClean="0"/>
              <a:t>DAG</a:t>
            </a:r>
            <a:r>
              <a:rPr kumimoji="1" lang="zh-CN" altLang="en-US" dirty="0" smtClean="0"/>
              <a:t>的流表更新策略</a:t>
            </a:r>
            <a:endParaRPr kumimoji="1" lang="zh-CN" altLang="en-US" dirty="0"/>
          </a:p>
        </p:txBody>
      </p:sp>
      <p:sp>
        <p:nvSpPr>
          <p:cNvPr id="3" name="文本占位符 2"/>
          <p:cNvSpPr>
            <a:spLocks noGrp="1"/>
          </p:cNvSpPr>
          <p:nvPr>
            <p:ph type="body" sz="quarter" idx="11"/>
          </p:nvPr>
        </p:nvSpPr>
        <p:spPr/>
        <p:txBody>
          <a:bodyPr/>
          <a:lstStyle/>
          <a:p>
            <a:r>
              <a:rPr kumimoji="1" lang="en-US" altLang="zh-CN" dirty="0"/>
              <a:t>8</a:t>
            </a:r>
            <a:endParaRPr kumimoji="1" lang="zh-CN" altLang="en-US" dirty="0"/>
          </a:p>
        </p:txBody>
      </p:sp>
      <p:grpSp>
        <p:nvGrpSpPr>
          <p:cNvPr id="7" name="组 6"/>
          <p:cNvGrpSpPr/>
          <p:nvPr/>
        </p:nvGrpSpPr>
        <p:grpSpPr>
          <a:xfrm>
            <a:off x="504867" y="1475928"/>
            <a:ext cx="462708" cy="462706"/>
            <a:chOff x="5905041" y="2016087"/>
            <a:chExt cx="2060154" cy="2060154"/>
          </a:xfrm>
        </p:grpSpPr>
        <p:sp>
          <p:nvSpPr>
            <p:cNvPr id="5" name="同心圆 4"/>
            <p:cNvSpPr/>
            <p:nvPr/>
          </p:nvSpPr>
          <p:spPr>
            <a:xfrm>
              <a:off x="5905041" y="2016087"/>
              <a:ext cx="2060154" cy="2060154"/>
            </a:xfrm>
            <a:prstGeom prst="donut">
              <a:avLst>
                <a:gd name="adj" fmla="val 4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 name="L 形 5"/>
            <p:cNvSpPr/>
            <p:nvPr/>
          </p:nvSpPr>
          <p:spPr>
            <a:xfrm rot="18900000">
              <a:off x="6318173" y="2553833"/>
              <a:ext cx="1233889" cy="661011"/>
            </a:xfrm>
            <a:prstGeom prst="corner">
              <a:avLst>
                <a:gd name="adj1" fmla="val 16222"/>
                <a:gd name="adj2" fmla="val 149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1" name="组 10"/>
          <p:cNvGrpSpPr/>
          <p:nvPr/>
        </p:nvGrpSpPr>
        <p:grpSpPr>
          <a:xfrm>
            <a:off x="504867" y="3089332"/>
            <a:ext cx="462708" cy="462706"/>
            <a:chOff x="5905041" y="2016087"/>
            <a:chExt cx="2060154" cy="2060154"/>
          </a:xfrm>
        </p:grpSpPr>
        <p:sp>
          <p:nvSpPr>
            <p:cNvPr id="13" name="同心圆 12"/>
            <p:cNvSpPr/>
            <p:nvPr/>
          </p:nvSpPr>
          <p:spPr>
            <a:xfrm>
              <a:off x="5905041" y="2016087"/>
              <a:ext cx="2060154" cy="2060154"/>
            </a:xfrm>
            <a:prstGeom prst="donut">
              <a:avLst>
                <a:gd name="adj" fmla="val 4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4" name="L 形 13"/>
            <p:cNvSpPr/>
            <p:nvPr/>
          </p:nvSpPr>
          <p:spPr>
            <a:xfrm rot="18900000">
              <a:off x="6318173" y="2553833"/>
              <a:ext cx="1233889" cy="661011"/>
            </a:xfrm>
            <a:prstGeom prst="corner">
              <a:avLst>
                <a:gd name="adj1" fmla="val 16222"/>
                <a:gd name="adj2" fmla="val 149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6" name="组 15"/>
          <p:cNvGrpSpPr/>
          <p:nvPr/>
        </p:nvGrpSpPr>
        <p:grpSpPr>
          <a:xfrm>
            <a:off x="504867" y="4727338"/>
            <a:ext cx="462708" cy="462706"/>
            <a:chOff x="5905041" y="2016087"/>
            <a:chExt cx="2060154" cy="2060154"/>
          </a:xfrm>
        </p:grpSpPr>
        <p:sp>
          <p:nvSpPr>
            <p:cNvPr id="18" name="同心圆 17"/>
            <p:cNvSpPr/>
            <p:nvPr/>
          </p:nvSpPr>
          <p:spPr>
            <a:xfrm>
              <a:off x="5905041" y="2016087"/>
              <a:ext cx="2060154" cy="2060154"/>
            </a:xfrm>
            <a:prstGeom prst="donut">
              <a:avLst>
                <a:gd name="adj" fmla="val 4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9" name="L 形 18"/>
            <p:cNvSpPr/>
            <p:nvPr/>
          </p:nvSpPr>
          <p:spPr>
            <a:xfrm rot="18900000">
              <a:off x="6318173" y="2553833"/>
              <a:ext cx="1233889" cy="661011"/>
            </a:xfrm>
            <a:prstGeom prst="corner">
              <a:avLst>
                <a:gd name="adj1" fmla="val 16222"/>
                <a:gd name="adj2" fmla="val 149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sp>
        <p:nvSpPr>
          <p:cNvPr id="21" name="文本框 8"/>
          <p:cNvSpPr txBox="1"/>
          <p:nvPr/>
        </p:nvSpPr>
        <p:spPr>
          <a:xfrm>
            <a:off x="1189692" y="1336469"/>
            <a:ext cx="10384332" cy="9233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smtClean="0"/>
              <a:t>标题：</a:t>
            </a:r>
            <a:endParaRPr lang="en-US" altLang="zh-CN" dirty="0" smtClean="0"/>
          </a:p>
          <a:p>
            <a:r>
              <a:rPr lang="en-US" altLang="zh-CN" dirty="0"/>
              <a:t>Fast Lookup Is Not Enough: Towards Efficient and Scalable</a:t>
            </a:r>
            <a:br>
              <a:rPr lang="en-US" altLang="zh-CN" dirty="0"/>
            </a:br>
            <a:r>
              <a:rPr lang="en-US" altLang="zh-CN" dirty="0"/>
              <a:t>Flow Entry Updates for TCAM-based </a:t>
            </a:r>
            <a:r>
              <a:rPr lang="en-US" altLang="zh-CN" dirty="0" err="1"/>
              <a:t>OpenFlow</a:t>
            </a:r>
            <a:r>
              <a:rPr lang="en-US" altLang="zh-CN" dirty="0"/>
              <a:t> Switches </a:t>
            </a:r>
            <a:endParaRPr lang="en-US" altLang="zh-CN" dirty="0" smtClean="0"/>
          </a:p>
        </p:txBody>
      </p:sp>
      <p:sp>
        <p:nvSpPr>
          <p:cNvPr id="9" name="矩形 8"/>
          <p:cNvSpPr/>
          <p:nvPr/>
        </p:nvSpPr>
        <p:spPr>
          <a:xfrm>
            <a:off x="1189691" y="2821200"/>
            <a:ext cx="9001873" cy="923330"/>
          </a:xfrm>
          <a:prstGeom prst="rect">
            <a:avLst/>
          </a:prstGeom>
        </p:spPr>
        <p:txBody>
          <a:bodyPr wrap="square">
            <a:spAutoFit/>
          </a:bodyPr>
          <a:lstStyle/>
          <a:p>
            <a:r>
              <a:rPr lang="zh-CN" altLang="en-US" dirty="0" smtClean="0"/>
              <a:t>概要：</a:t>
            </a:r>
            <a:endParaRPr lang="en-US" altLang="zh-CN" dirty="0" smtClean="0"/>
          </a:p>
          <a:p>
            <a:r>
              <a:rPr lang="zh-CN" altLang="en-US" dirty="0" smtClean="0"/>
              <a:t>将流表规则间的依赖关系理解为</a:t>
            </a:r>
            <a:r>
              <a:rPr lang="en-US" altLang="zh-CN" dirty="0" smtClean="0"/>
              <a:t>DAG</a:t>
            </a:r>
            <a:r>
              <a:rPr lang="zh-CN" altLang="en-US" dirty="0" smtClean="0"/>
              <a:t>图，使用贪心策略和额外的数据结构（数组和二分索引树）加速流表更新过程。</a:t>
            </a:r>
            <a:endParaRPr lang="en-US" altLang="zh-CN" dirty="0" smtClean="0"/>
          </a:p>
        </p:txBody>
      </p:sp>
      <p:sp>
        <p:nvSpPr>
          <p:cNvPr id="23" name="矩形 22"/>
          <p:cNvSpPr/>
          <p:nvPr/>
        </p:nvSpPr>
        <p:spPr>
          <a:xfrm>
            <a:off x="1189690" y="4581172"/>
            <a:ext cx="9001873" cy="646331"/>
          </a:xfrm>
          <a:prstGeom prst="rect">
            <a:avLst/>
          </a:prstGeom>
        </p:spPr>
        <p:txBody>
          <a:bodyPr wrap="square">
            <a:spAutoFit/>
          </a:bodyPr>
          <a:lstStyle/>
          <a:p>
            <a:r>
              <a:rPr lang="zh-CN" altLang="en-US" dirty="0" smtClean="0"/>
              <a:t>解决的问题：</a:t>
            </a:r>
            <a:endParaRPr lang="en-US" altLang="zh-CN" dirty="0" smtClean="0"/>
          </a:p>
          <a:p>
            <a:r>
              <a:rPr lang="en-US" altLang="zh-CN" dirty="0" smtClean="0"/>
              <a:t>TCAM</a:t>
            </a:r>
            <a:r>
              <a:rPr lang="zh-CN" altLang="en-US" dirty="0" smtClean="0"/>
              <a:t>流表更新太慢，</a:t>
            </a:r>
            <a:r>
              <a:rPr lang="en-US" altLang="zh-CN" dirty="0" smtClean="0"/>
              <a:t>TCAM</a:t>
            </a:r>
            <a:r>
              <a:rPr lang="zh-CN" altLang="en-US" dirty="0" smtClean="0"/>
              <a:t>适用于查询，不适用于更新。</a:t>
            </a:r>
            <a:endParaRPr lang="en-US" altLang="zh-CN" dirty="0" smtClean="0"/>
          </a:p>
        </p:txBody>
      </p:sp>
    </p:spTree>
    <p:extLst>
      <p:ext uri="{BB962C8B-B14F-4D97-AF65-F5344CB8AC3E}">
        <p14:creationId xmlns:p14="http://schemas.microsoft.com/office/powerpoint/2010/main" val="1709720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背景介绍</a:t>
            </a:r>
            <a:endParaRPr lang="zh-CN" altLang="en-US" dirty="0"/>
          </a:p>
        </p:txBody>
      </p:sp>
      <p:sp>
        <p:nvSpPr>
          <p:cNvPr id="3" name="文本占位符 2"/>
          <p:cNvSpPr>
            <a:spLocks noGrp="1"/>
          </p:cNvSpPr>
          <p:nvPr>
            <p:ph type="body" sz="quarter" idx="11"/>
          </p:nvPr>
        </p:nvSpPr>
        <p:spPr/>
        <p:txBody>
          <a:bodyPr/>
          <a:lstStyle/>
          <a:p>
            <a:r>
              <a:rPr lang="en-US" altLang="zh-CN" dirty="0" smtClean="0"/>
              <a:t>01</a:t>
            </a:r>
            <a:endParaRPr lang="zh-CN" altLang="en-US" dirty="0"/>
          </a:p>
        </p:txBody>
      </p:sp>
      <p:pic>
        <p:nvPicPr>
          <p:cNvPr id="4" name="图片 3"/>
          <p:cNvPicPr>
            <a:picLocks noChangeAspect="1"/>
          </p:cNvPicPr>
          <p:nvPr/>
        </p:nvPicPr>
        <p:blipFill>
          <a:blip r:embed="rId2"/>
          <a:stretch>
            <a:fillRect/>
          </a:stretch>
        </p:blipFill>
        <p:spPr>
          <a:xfrm>
            <a:off x="886691" y="1084917"/>
            <a:ext cx="10180264" cy="3700147"/>
          </a:xfrm>
          <a:prstGeom prst="rect">
            <a:avLst/>
          </a:prstGeom>
        </p:spPr>
      </p:pic>
      <p:sp>
        <p:nvSpPr>
          <p:cNvPr id="5" name="文本框 4"/>
          <p:cNvSpPr txBox="1"/>
          <p:nvPr/>
        </p:nvSpPr>
        <p:spPr>
          <a:xfrm>
            <a:off x="1196775" y="5160945"/>
            <a:ext cx="9560096" cy="646331"/>
          </a:xfrm>
          <a:prstGeom prst="rect">
            <a:avLst/>
          </a:prstGeom>
          <a:noFill/>
        </p:spPr>
        <p:txBody>
          <a:bodyPr wrap="square" rtlCol="0">
            <a:spAutoFit/>
          </a:bodyPr>
          <a:lstStyle/>
          <a:p>
            <a:r>
              <a:rPr lang="zh-CN" altLang="en-US" dirty="0" smtClean="0"/>
              <a:t>       在插入一条新的规则时，按照普通的更新策略需要顺序更新，但是如果清楚并管理规则之间的依赖关系，更新次数就会大幅减少。文章使用有向无环图来表示这种依赖关系。</a:t>
            </a:r>
            <a:endParaRPr lang="zh-CN" altLang="en-US" dirty="0"/>
          </a:p>
        </p:txBody>
      </p:sp>
    </p:spTree>
    <p:extLst>
      <p:ext uri="{BB962C8B-B14F-4D97-AF65-F5344CB8AC3E}">
        <p14:creationId xmlns:p14="http://schemas.microsoft.com/office/powerpoint/2010/main" val="28609504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算法架构</a:t>
            </a:r>
            <a:endParaRPr lang="zh-CN" altLang="en-US" dirty="0"/>
          </a:p>
        </p:txBody>
      </p:sp>
      <p:sp>
        <p:nvSpPr>
          <p:cNvPr id="3" name="文本占位符 2"/>
          <p:cNvSpPr>
            <a:spLocks noGrp="1"/>
          </p:cNvSpPr>
          <p:nvPr>
            <p:ph type="body" sz="quarter" idx="11"/>
          </p:nvPr>
        </p:nvSpPr>
        <p:spPr/>
        <p:txBody>
          <a:bodyPr/>
          <a:lstStyle/>
          <a:p>
            <a:r>
              <a:rPr lang="en-US" altLang="zh-CN" dirty="0" smtClean="0"/>
              <a:t>02</a:t>
            </a:r>
            <a:endParaRPr lang="zh-CN" altLang="en-US" dirty="0"/>
          </a:p>
        </p:txBody>
      </p:sp>
      <p:pic>
        <p:nvPicPr>
          <p:cNvPr id="4" name="图片 3"/>
          <p:cNvPicPr>
            <a:picLocks noChangeAspect="1"/>
          </p:cNvPicPr>
          <p:nvPr/>
        </p:nvPicPr>
        <p:blipFill>
          <a:blip r:embed="rId2"/>
          <a:stretch>
            <a:fillRect/>
          </a:stretch>
        </p:blipFill>
        <p:spPr>
          <a:xfrm>
            <a:off x="6230683" y="844867"/>
            <a:ext cx="4416325" cy="5373053"/>
          </a:xfrm>
          <a:prstGeom prst="rect">
            <a:avLst/>
          </a:prstGeom>
        </p:spPr>
      </p:pic>
      <p:sp>
        <p:nvSpPr>
          <p:cNvPr id="5" name="文本框 4"/>
          <p:cNvSpPr txBox="1"/>
          <p:nvPr/>
        </p:nvSpPr>
        <p:spPr>
          <a:xfrm>
            <a:off x="658368" y="1823233"/>
            <a:ext cx="5038344" cy="3693319"/>
          </a:xfrm>
          <a:prstGeom prst="rect">
            <a:avLst/>
          </a:prstGeom>
          <a:noFill/>
        </p:spPr>
        <p:txBody>
          <a:bodyPr wrap="square" rtlCol="0">
            <a:spAutoFit/>
          </a:bodyPr>
          <a:lstStyle/>
          <a:p>
            <a:r>
              <a:rPr lang="zh-CN" altLang="en-US" dirty="0" smtClean="0"/>
              <a:t>算法分为三个阶段：</a:t>
            </a:r>
            <a:endParaRPr lang="en-US" altLang="zh-CN" dirty="0" smtClean="0"/>
          </a:p>
          <a:p>
            <a:endParaRPr lang="en-US" altLang="zh-CN" dirty="0" smtClean="0"/>
          </a:p>
          <a:p>
            <a:endParaRPr lang="en-US" altLang="zh-CN" dirty="0" smtClean="0"/>
          </a:p>
          <a:p>
            <a:pPr marL="342900" indent="-342900">
              <a:buAutoNum type="arabicPeriod"/>
            </a:pPr>
            <a:r>
              <a:rPr lang="zh-CN" altLang="en-US" dirty="0" smtClean="0"/>
              <a:t>将流表项的插入请求转换为</a:t>
            </a:r>
            <a:r>
              <a:rPr lang="en-US" altLang="zh-CN" dirty="0" smtClean="0"/>
              <a:t>DAG</a:t>
            </a:r>
            <a:r>
              <a:rPr lang="zh-CN" altLang="en-US" dirty="0" smtClean="0"/>
              <a:t>结点插入请求</a:t>
            </a:r>
            <a:endParaRPr lang="en-US" altLang="zh-CN" dirty="0" smtClean="0"/>
          </a:p>
          <a:p>
            <a:pPr marL="342900" indent="-342900">
              <a:buAutoNum type="arabicPeriod"/>
            </a:pPr>
            <a:endParaRPr lang="en-US" altLang="zh-CN" dirty="0"/>
          </a:p>
          <a:p>
            <a:pPr marL="342900" indent="-342900">
              <a:buAutoNum type="arabicPeriod"/>
            </a:pPr>
            <a:r>
              <a:rPr lang="zh-CN" altLang="en-US" dirty="0" smtClean="0"/>
              <a:t>基于</a:t>
            </a:r>
            <a:r>
              <a:rPr lang="en-US" altLang="zh-CN" dirty="0" smtClean="0"/>
              <a:t>DAG</a:t>
            </a:r>
            <a:r>
              <a:rPr lang="zh-CN" altLang="en-US" dirty="0" smtClean="0"/>
              <a:t>建立一条</a:t>
            </a:r>
            <a:r>
              <a:rPr lang="en-US" altLang="zh-CN" dirty="0" smtClean="0"/>
              <a:t>TCAM</a:t>
            </a:r>
            <a:r>
              <a:rPr lang="zh-CN" altLang="en-US" dirty="0" smtClean="0"/>
              <a:t>条目的移动序列（这条移动序列的起点为新插入规则，终点是空的条目），即选取一个候选者，用待插入项替换候选者，候选者成为插入项</a:t>
            </a:r>
            <a:endParaRPr lang="en-US" altLang="zh-CN" dirty="0" smtClean="0"/>
          </a:p>
          <a:p>
            <a:pPr marL="342900" indent="-342900">
              <a:buAutoNum type="arabicPeriod"/>
            </a:pPr>
            <a:endParaRPr lang="en-US" altLang="zh-CN" dirty="0"/>
          </a:p>
          <a:p>
            <a:pPr marL="342900" indent="-342900">
              <a:buAutoNum type="arabicPeriod"/>
            </a:pPr>
            <a:r>
              <a:rPr lang="zh-CN" altLang="en-US" dirty="0" smtClean="0"/>
              <a:t>通过</a:t>
            </a:r>
            <a:r>
              <a:rPr lang="en-US" altLang="zh-CN" dirty="0" smtClean="0"/>
              <a:t>TCAM API</a:t>
            </a:r>
            <a:r>
              <a:rPr lang="zh-CN" altLang="en-US" dirty="0" smtClean="0"/>
              <a:t>将更新序列应用到</a:t>
            </a:r>
            <a:r>
              <a:rPr lang="en-US" altLang="zh-CN" dirty="0" smtClean="0"/>
              <a:t>TCAM</a:t>
            </a:r>
            <a:r>
              <a:rPr lang="zh-CN" altLang="en-US" dirty="0" smtClean="0"/>
              <a:t>中</a:t>
            </a:r>
            <a:endParaRPr lang="en-US" altLang="zh-CN" dirty="0" smtClean="0"/>
          </a:p>
          <a:p>
            <a:pPr marL="800089" lvl="1" indent="-342900">
              <a:buAutoNum type="arabicPeriod"/>
            </a:pPr>
            <a:endParaRPr lang="zh-CN" altLang="en-US" dirty="0"/>
          </a:p>
        </p:txBody>
      </p:sp>
    </p:spTree>
    <p:extLst>
      <p:ext uri="{BB962C8B-B14F-4D97-AF65-F5344CB8AC3E}">
        <p14:creationId xmlns:p14="http://schemas.microsoft.com/office/powerpoint/2010/main" val="17753854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贪心算法</a:t>
            </a:r>
            <a:endParaRPr lang="zh-CN" altLang="en-US" dirty="0"/>
          </a:p>
        </p:txBody>
      </p:sp>
      <p:sp>
        <p:nvSpPr>
          <p:cNvPr id="3" name="文本占位符 2"/>
          <p:cNvSpPr>
            <a:spLocks noGrp="1"/>
          </p:cNvSpPr>
          <p:nvPr>
            <p:ph type="body" sz="quarter" idx="11"/>
          </p:nvPr>
        </p:nvSpPr>
        <p:spPr/>
        <p:txBody>
          <a:bodyPr/>
          <a:lstStyle/>
          <a:p>
            <a:r>
              <a:rPr lang="en-US" altLang="zh-CN" dirty="0" smtClean="0"/>
              <a:t>03</a:t>
            </a:r>
            <a:endParaRPr lang="zh-CN" altLang="en-US" dirty="0"/>
          </a:p>
        </p:txBody>
      </p:sp>
      <p:pic>
        <p:nvPicPr>
          <p:cNvPr id="4" name="图片 3"/>
          <p:cNvPicPr>
            <a:picLocks noChangeAspect="1"/>
          </p:cNvPicPr>
          <p:nvPr/>
        </p:nvPicPr>
        <p:blipFill>
          <a:blip r:embed="rId2"/>
          <a:stretch>
            <a:fillRect/>
          </a:stretch>
        </p:blipFill>
        <p:spPr>
          <a:xfrm>
            <a:off x="6143949" y="1027822"/>
            <a:ext cx="5064796" cy="5248692"/>
          </a:xfrm>
          <a:prstGeom prst="rect">
            <a:avLst/>
          </a:prstGeom>
        </p:spPr>
      </p:pic>
      <p:sp>
        <p:nvSpPr>
          <p:cNvPr id="5" name="文本框 4"/>
          <p:cNvSpPr txBox="1"/>
          <p:nvPr/>
        </p:nvSpPr>
        <p:spPr>
          <a:xfrm>
            <a:off x="781235" y="1677880"/>
            <a:ext cx="4616388" cy="3693319"/>
          </a:xfrm>
          <a:prstGeom prst="rect">
            <a:avLst/>
          </a:prstGeom>
          <a:noFill/>
        </p:spPr>
        <p:txBody>
          <a:bodyPr wrap="square" rtlCol="0">
            <a:spAutoFit/>
          </a:bodyPr>
          <a:lstStyle/>
          <a:p>
            <a:pPr marL="285750" indent="-285750">
              <a:buFont typeface="Arial" panose="020B0604020202020204" pitchFamily="34" charset="0"/>
              <a:buChar char="•"/>
            </a:pPr>
            <a:r>
              <a:rPr lang="zh-CN" altLang="en-US" dirty="0" smtClean="0"/>
              <a:t>什么是</a:t>
            </a:r>
            <a:r>
              <a:rPr lang="en-US" altLang="zh-CN" dirty="0" smtClean="0"/>
              <a:t>M(k)</a:t>
            </a:r>
          </a:p>
          <a:p>
            <a:pPr marL="742939" lvl="1" indent="-285750">
              <a:buFont typeface="Arial" panose="020B0604020202020204" pitchFamily="34" charset="0"/>
              <a:buChar char="•"/>
            </a:pPr>
            <a:r>
              <a:rPr lang="en-US" altLang="zh-CN" dirty="0" smtClean="0"/>
              <a:t>M(k)</a:t>
            </a:r>
            <a:r>
              <a:rPr lang="zh-CN" altLang="en-US" dirty="0" smtClean="0"/>
              <a:t>是指从</a:t>
            </a:r>
            <a:r>
              <a:rPr lang="en-US" altLang="zh-CN" dirty="0" smtClean="0"/>
              <a:t>k</a:t>
            </a:r>
            <a:r>
              <a:rPr lang="zh-CN" altLang="en-US" dirty="0" smtClean="0"/>
              <a:t>结点出发，到出度为</a:t>
            </a:r>
            <a:r>
              <a:rPr lang="en-US" altLang="zh-CN" dirty="0" smtClean="0"/>
              <a:t>0</a:t>
            </a:r>
            <a:r>
              <a:rPr lang="zh-CN" altLang="en-US" dirty="0" smtClean="0"/>
              <a:t>的结点的最短路径长度</a:t>
            </a:r>
            <a:endParaRPr lang="en-US" altLang="zh-CN" dirty="0" smtClean="0"/>
          </a:p>
          <a:p>
            <a:endParaRPr lang="en-US" altLang="zh-CN" dirty="0"/>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r>
              <a:rPr lang="zh-CN" altLang="en-US" dirty="0" smtClean="0"/>
              <a:t>算法过程</a:t>
            </a:r>
            <a:endParaRPr lang="en-US" altLang="zh-CN" dirty="0" smtClean="0"/>
          </a:p>
          <a:p>
            <a:pPr marL="742939" lvl="1" indent="-285750">
              <a:buFont typeface="Arial" panose="020B0604020202020204" pitchFamily="34" charset="0"/>
              <a:buChar char="•"/>
            </a:pPr>
            <a:r>
              <a:rPr lang="zh-CN" altLang="en-US" dirty="0" smtClean="0"/>
              <a:t>找到插入规则</a:t>
            </a:r>
            <a:r>
              <a:rPr lang="en-US" altLang="zh-CN" dirty="0" smtClean="0"/>
              <a:t>f</a:t>
            </a:r>
            <a:r>
              <a:rPr lang="zh-CN" altLang="en-US" dirty="0" smtClean="0"/>
              <a:t>的前后依赖，确定插入范围</a:t>
            </a:r>
            <a:endParaRPr lang="en-US" altLang="zh-CN" dirty="0" smtClean="0"/>
          </a:p>
          <a:p>
            <a:pPr marL="742939" lvl="1" indent="-285750">
              <a:buFont typeface="Arial" panose="020B0604020202020204" pitchFamily="34" charset="0"/>
              <a:buChar char="•"/>
            </a:pPr>
            <a:r>
              <a:rPr lang="zh-CN" altLang="en-US" dirty="0" smtClean="0"/>
              <a:t>在范围内计算每个规则的</a:t>
            </a:r>
            <a:r>
              <a:rPr lang="en-US" altLang="zh-CN" dirty="0" smtClean="0"/>
              <a:t>M(k)</a:t>
            </a:r>
            <a:r>
              <a:rPr lang="zh-CN" altLang="en-US" dirty="0" smtClean="0"/>
              <a:t>，选取最小的一条规则</a:t>
            </a:r>
            <a:endParaRPr lang="en-US" altLang="zh-CN" dirty="0" smtClean="0"/>
          </a:p>
          <a:p>
            <a:pPr marL="742939" lvl="1" indent="-285750">
              <a:buFont typeface="Arial" panose="020B0604020202020204" pitchFamily="34" charset="0"/>
              <a:buChar char="•"/>
            </a:pPr>
            <a:r>
              <a:rPr lang="zh-CN" altLang="en-US" dirty="0" smtClean="0"/>
              <a:t>用待插入的规则替换这条规则，使得这条规则成为待插入规则</a:t>
            </a:r>
            <a:endParaRPr lang="en-US" altLang="zh-CN" dirty="0" smtClean="0"/>
          </a:p>
          <a:p>
            <a:pPr marL="742939" lvl="1" indent="-285750">
              <a:buFont typeface="Arial" panose="020B0604020202020204" pitchFamily="34" charset="0"/>
              <a:buChar char="•"/>
            </a:pPr>
            <a:r>
              <a:rPr lang="zh-CN" altLang="en-US" dirty="0" smtClean="0"/>
              <a:t>循环这个过程直到插入空的条目项中</a:t>
            </a:r>
            <a:endParaRPr lang="en-US" altLang="zh-CN" dirty="0"/>
          </a:p>
        </p:txBody>
      </p:sp>
    </p:spTree>
    <p:extLst>
      <p:ext uri="{BB962C8B-B14F-4D97-AF65-F5344CB8AC3E}">
        <p14:creationId xmlns:p14="http://schemas.microsoft.com/office/powerpoint/2010/main" val="16166000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贪心算法</a:t>
            </a:r>
            <a:endParaRPr lang="zh-CN" altLang="en-US" dirty="0"/>
          </a:p>
        </p:txBody>
      </p:sp>
      <p:sp>
        <p:nvSpPr>
          <p:cNvPr id="3" name="文本占位符 2"/>
          <p:cNvSpPr>
            <a:spLocks noGrp="1"/>
          </p:cNvSpPr>
          <p:nvPr>
            <p:ph type="body" sz="quarter" idx="11"/>
          </p:nvPr>
        </p:nvSpPr>
        <p:spPr/>
        <p:txBody>
          <a:bodyPr/>
          <a:lstStyle/>
          <a:p>
            <a:r>
              <a:rPr lang="en-US" altLang="zh-CN" dirty="0" smtClean="0"/>
              <a:t>03</a:t>
            </a:r>
            <a:endParaRPr lang="zh-CN" altLang="en-US" dirty="0"/>
          </a:p>
        </p:txBody>
      </p:sp>
      <p:pic>
        <p:nvPicPr>
          <p:cNvPr id="4" name="图片 3"/>
          <p:cNvPicPr>
            <a:picLocks noChangeAspect="1"/>
          </p:cNvPicPr>
          <p:nvPr/>
        </p:nvPicPr>
        <p:blipFill>
          <a:blip r:embed="rId2"/>
          <a:stretch>
            <a:fillRect/>
          </a:stretch>
        </p:blipFill>
        <p:spPr>
          <a:xfrm>
            <a:off x="524302" y="1791763"/>
            <a:ext cx="10473895" cy="4175078"/>
          </a:xfrm>
          <a:prstGeom prst="rect">
            <a:avLst/>
          </a:prstGeom>
        </p:spPr>
      </p:pic>
      <p:sp>
        <p:nvSpPr>
          <p:cNvPr id="5" name="文本框 4"/>
          <p:cNvSpPr txBox="1"/>
          <p:nvPr/>
        </p:nvSpPr>
        <p:spPr>
          <a:xfrm>
            <a:off x="781236" y="1363550"/>
            <a:ext cx="3669594" cy="369332"/>
          </a:xfrm>
          <a:prstGeom prst="rect">
            <a:avLst/>
          </a:prstGeom>
          <a:noFill/>
        </p:spPr>
        <p:txBody>
          <a:bodyPr wrap="none" rtlCol="0">
            <a:spAutoFit/>
          </a:bodyPr>
          <a:lstStyle/>
          <a:p>
            <a:r>
              <a:rPr lang="zh-CN" altLang="en-US" dirty="0" smtClean="0"/>
              <a:t>已知</a:t>
            </a:r>
            <a:r>
              <a:rPr lang="en-US" altLang="zh-CN" dirty="0" smtClean="0"/>
              <a:t>6-&gt;9-&gt;5</a:t>
            </a:r>
            <a:r>
              <a:rPr lang="zh-CN" altLang="en-US" dirty="0" smtClean="0"/>
              <a:t>，插入</a:t>
            </a:r>
            <a:r>
              <a:rPr lang="en-US" altLang="zh-CN" dirty="0" smtClean="0"/>
              <a:t>9</a:t>
            </a:r>
            <a:r>
              <a:rPr lang="zh-CN" altLang="en-US" dirty="0" smtClean="0"/>
              <a:t>的一个示例：</a:t>
            </a:r>
            <a:endParaRPr lang="zh-CN" altLang="en-US" dirty="0"/>
          </a:p>
        </p:txBody>
      </p:sp>
    </p:spTree>
    <p:extLst>
      <p:ext uri="{BB962C8B-B14F-4D97-AF65-F5344CB8AC3E}">
        <p14:creationId xmlns:p14="http://schemas.microsoft.com/office/powerpoint/2010/main" val="11933179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算法优化</a:t>
            </a:r>
            <a:endParaRPr lang="zh-CN" altLang="en-US" dirty="0"/>
          </a:p>
        </p:txBody>
      </p:sp>
      <p:sp>
        <p:nvSpPr>
          <p:cNvPr id="3" name="文本占位符 2"/>
          <p:cNvSpPr>
            <a:spLocks noGrp="1"/>
          </p:cNvSpPr>
          <p:nvPr>
            <p:ph type="body" sz="quarter" idx="11"/>
          </p:nvPr>
        </p:nvSpPr>
        <p:spPr/>
        <p:txBody>
          <a:bodyPr/>
          <a:lstStyle/>
          <a:p>
            <a:r>
              <a:rPr lang="en-US" altLang="zh-CN" dirty="0" smtClean="0"/>
              <a:t>04</a:t>
            </a:r>
            <a:endParaRPr lang="zh-CN" altLang="en-US" dirty="0"/>
          </a:p>
        </p:txBody>
      </p:sp>
      <p:pic>
        <p:nvPicPr>
          <p:cNvPr id="5" name="图片 4"/>
          <p:cNvPicPr>
            <a:picLocks noChangeAspect="1"/>
          </p:cNvPicPr>
          <p:nvPr/>
        </p:nvPicPr>
        <p:blipFill>
          <a:blip r:embed="rId2"/>
          <a:stretch>
            <a:fillRect/>
          </a:stretch>
        </p:blipFill>
        <p:spPr>
          <a:xfrm>
            <a:off x="7886422" y="1605239"/>
            <a:ext cx="3219450" cy="4162425"/>
          </a:xfrm>
          <a:prstGeom prst="rect">
            <a:avLst/>
          </a:prstGeom>
        </p:spPr>
      </p:pic>
      <p:pic>
        <p:nvPicPr>
          <p:cNvPr id="6" name="图片 5"/>
          <p:cNvPicPr>
            <a:picLocks noChangeAspect="1"/>
          </p:cNvPicPr>
          <p:nvPr/>
        </p:nvPicPr>
        <p:blipFill>
          <a:blip r:embed="rId3"/>
          <a:stretch>
            <a:fillRect/>
          </a:stretch>
        </p:blipFill>
        <p:spPr>
          <a:xfrm>
            <a:off x="5135177" y="1605239"/>
            <a:ext cx="2668295" cy="4153939"/>
          </a:xfrm>
          <a:prstGeom prst="rect">
            <a:avLst/>
          </a:prstGeom>
        </p:spPr>
      </p:pic>
      <p:sp>
        <p:nvSpPr>
          <p:cNvPr id="7" name="文本框 6"/>
          <p:cNvSpPr txBox="1"/>
          <p:nvPr/>
        </p:nvSpPr>
        <p:spPr>
          <a:xfrm>
            <a:off x="780591" y="1837678"/>
            <a:ext cx="4031295" cy="3970318"/>
          </a:xfrm>
          <a:prstGeom prst="rect">
            <a:avLst/>
          </a:prstGeom>
          <a:noFill/>
        </p:spPr>
        <p:txBody>
          <a:bodyPr wrap="square" rtlCol="0">
            <a:spAutoFit/>
          </a:bodyPr>
          <a:lstStyle/>
          <a:p>
            <a:r>
              <a:rPr lang="zh-CN" altLang="en-US" dirty="0" smtClean="0"/>
              <a:t>使用数组来存储</a:t>
            </a:r>
            <a:r>
              <a:rPr lang="en-US" altLang="zh-CN" dirty="0" smtClean="0"/>
              <a:t>M(k)</a:t>
            </a:r>
            <a:r>
              <a:rPr lang="zh-CN" altLang="en-US" dirty="0" smtClean="0"/>
              <a:t>：</a:t>
            </a:r>
            <a:endParaRPr lang="en-US" altLang="zh-CN" dirty="0" smtClean="0"/>
          </a:p>
          <a:p>
            <a:endParaRPr lang="en-US" altLang="zh-CN" dirty="0"/>
          </a:p>
          <a:p>
            <a:endParaRPr lang="en-US" altLang="zh-CN" dirty="0" smtClean="0"/>
          </a:p>
          <a:p>
            <a:pPr marL="285750" indent="-285750">
              <a:buFont typeface="Arial" panose="020B0604020202020204" pitchFamily="34" charset="0"/>
              <a:buChar char="•"/>
            </a:pPr>
            <a:r>
              <a:rPr lang="zh-CN" altLang="en-US" dirty="0" smtClean="0"/>
              <a:t>查找最小的</a:t>
            </a:r>
            <a:r>
              <a:rPr lang="en-US" altLang="zh-CN" dirty="0" smtClean="0"/>
              <a:t>M(k)</a:t>
            </a:r>
            <a:r>
              <a:rPr lang="zh-CN" altLang="en-US" dirty="0" smtClean="0"/>
              <a:t>这一过程复杂度减少为</a:t>
            </a:r>
            <a:r>
              <a:rPr lang="en-US" altLang="zh-CN" dirty="0" smtClean="0"/>
              <a:t>O(n)</a:t>
            </a:r>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smtClean="0"/>
              <a:t>需要更新数组：</a:t>
            </a:r>
            <a:endParaRPr lang="en-US" altLang="zh-CN" dirty="0" smtClean="0"/>
          </a:p>
          <a:p>
            <a:pPr marL="285750" indent="-285750">
              <a:buFont typeface="Arial" panose="020B0604020202020204" pitchFamily="34" charset="0"/>
              <a:buChar char="•"/>
            </a:pPr>
            <a:endParaRPr lang="en-US" altLang="zh-CN" dirty="0"/>
          </a:p>
          <a:p>
            <a:pPr marL="742939" lvl="1" indent="-285750">
              <a:buFont typeface="Arial" panose="020B0604020202020204" pitchFamily="34" charset="0"/>
              <a:buChar char="•"/>
            </a:pPr>
            <a:r>
              <a:rPr lang="zh-CN" altLang="en-US" dirty="0" smtClean="0"/>
              <a:t>更新移动序列的条目的</a:t>
            </a:r>
            <a:r>
              <a:rPr lang="en-US" altLang="zh-CN" dirty="0" smtClean="0"/>
              <a:t>M(k)</a:t>
            </a:r>
          </a:p>
          <a:p>
            <a:pPr marL="742939" lvl="1" indent="-285750">
              <a:buFont typeface="Arial" panose="020B0604020202020204" pitchFamily="34" charset="0"/>
              <a:buChar char="•"/>
            </a:pPr>
            <a:endParaRPr lang="en-US" altLang="zh-CN" dirty="0"/>
          </a:p>
          <a:p>
            <a:pPr marL="742939" lvl="1" indent="-285750">
              <a:buFont typeface="Arial" panose="020B0604020202020204" pitchFamily="34" charset="0"/>
              <a:buChar char="•"/>
            </a:pPr>
            <a:r>
              <a:rPr lang="zh-CN" altLang="en-US" dirty="0" smtClean="0"/>
              <a:t>更新与更新点直接依赖和间接依赖的所有条目的</a:t>
            </a:r>
            <a:r>
              <a:rPr lang="en-US" altLang="zh-CN" dirty="0" smtClean="0"/>
              <a:t>M(k)</a:t>
            </a:r>
            <a:endParaRPr lang="en-US" altLang="zh-CN" dirty="0"/>
          </a:p>
          <a:p>
            <a:pPr marL="285750" indent="-285750">
              <a:buFont typeface="Arial" panose="020B0604020202020204" pitchFamily="34" charset="0"/>
              <a:buChar char="•"/>
            </a:pPr>
            <a:endParaRPr lang="zh-CN" altLang="en-US" dirty="0"/>
          </a:p>
        </p:txBody>
      </p:sp>
    </p:spTree>
    <p:extLst>
      <p:ext uri="{BB962C8B-B14F-4D97-AF65-F5344CB8AC3E}">
        <p14:creationId xmlns:p14="http://schemas.microsoft.com/office/powerpoint/2010/main" val="6741727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算法优化</a:t>
            </a:r>
            <a:endParaRPr lang="zh-CN" altLang="en-US" dirty="0"/>
          </a:p>
        </p:txBody>
      </p:sp>
      <p:sp>
        <p:nvSpPr>
          <p:cNvPr id="3" name="文本占位符 2"/>
          <p:cNvSpPr>
            <a:spLocks noGrp="1"/>
          </p:cNvSpPr>
          <p:nvPr>
            <p:ph type="body" sz="quarter" idx="11"/>
          </p:nvPr>
        </p:nvSpPr>
        <p:spPr/>
        <p:txBody>
          <a:bodyPr/>
          <a:lstStyle/>
          <a:p>
            <a:r>
              <a:rPr lang="en-US" altLang="zh-CN" dirty="0" smtClean="0"/>
              <a:t>04</a:t>
            </a:r>
            <a:endParaRPr lang="zh-CN" altLang="en-US" dirty="0"/>
          </a:p>
        </p:txBody>
      </p:sp>
      <p:pic>
        <p:nvPicPr>
          <p:cNvPr id="4" name="图片 3"/>
          <p:cNvPicPr>
            <a:picLocks noChangeAspect="1"/>
          </p:cNvPicPr>
          <p:nvPr/>
        </p:nvPicPr>
        <p:blipFill>
          <a:blip r:embed="rId2"/>
          <a:stretch>
            <a:fillRect/>
          </a:stretch>
        </p:blipFill>
        <p:spPr>
          <a:xfrm>
            <a:off x="709138" y="1430239"/>
            <a:ext cx="5161303" cy="3676095"/>
          </a:xfrm>
          <a:prstGeom prst="rect">
            <a:avLst/>
          </a:prstGeom>
        </p:spPr>
      </p:pic>
      <p:sp>
        <p:nvSpPr>
          <p:cNvPr id="6" name="文本框 5"/>
          <p:cNvSpPr txBox="1"/>
          <p:nvPr/>
        </p:nvSpPr>
        <p:spPr>
          <a:xfrm>
            <a:off x="3289789" y="994263"/>
            <a:ext cx="4605748" cy="369332"/>
          </a:xfrm>
          <a:prstGeom prst="rect">
            <a:avLst/>
          </a:prstGeom>
          <a:noFill/>
        </p:spPr>
        <p:txBody>
          <a:bodyPr wrap="none" rtlCol="0">
            <a:spAutoFit/>
          </a:bodyPr>
          <a:lstStyle/>
          <a:p>
            <a:r>
              <a:rPr lang="zh-CN" altLang="en-US" dirty="0" smtClean="0"/>
              <a:t>使用二分索引树来查询和更新存储的</a:t>
            </a:r>
            <a:r>
              <a:rPr lang="en-US" altLang="zh-CN" dirty="0" smtClean="0"/>
              <a:t>M(k)</a:t>
            </a:r>
            <a:r>
              <a:rPr lang="zh-CN" altLang="en-US" dirty="0" smtClean="0"/>
              <a:t>值</a:t>
            </a:r>
            <a:endParaRPr lang="zh-CN" altLang="en-US" dirty="0"/>
          </a:p>
        </p:txBody>
      </p:sp>
      <p:sp>
        <p:nvSpPr>
          <p:cNvPr id="7" name="文本框 6"/>
          <p:cNvSpPr txBox="1"/>
          <p:nvPr/>
        </p:nvSpPr>
        <p:spPr>
          <a:xfrm>
            <a:off x="6175031" y="5172977"/>
            <a:ext cx="4172505" cy="646331"/>
          </a:xfrm>
          <a:prstGeom prst="rect">
            <a:avLst/>
          </a:prstGeom>
          <a:noFill/>
        </p:spPr>
        <p:txBody>
          <a:bodyPr wrap="square" rtlCol="0">
            <a:spAutoFit/>
          </a:bodyPr>
          <a:lstStyle/>
          <a:p>
            <a:r>
              <a:rPr lang="zh-CN" altLang="en-US" dirty="0" smtClean="0"/>
              <a:t>更新：在更新完数组之后需要更新对应的索引</a:t>
            </a:r>
            <a:endParaRPr lang="zh-CN" altLang="en-US" dirty="0"/>
          </a:p>
        </p:txBody>
      </p:sp>
      <p:pic>
        <p:nvPicPr>
          <p:cNvPr id="8" name="图片 7"/>
          <p:cNvPicPr>
            <a:picLocks noChangeAspect="1"/>
          </p:cNvPicPr>
          <p:nvPr/>
        </p:nvPicPr>
        <p:blipFill>
          <a:blip r:embed="rId3"/>
          <a:stretch>
            <a:fillRect/>
          </a:stretch>
        </p:blipFill>
        <p:spPr>
          <a:xfrm>
            <a:off x="5870441" y="1710161"/>
            <a:ext cx="4544858" cy="3116250"/>
          </a:xfrm>
          <a:prstGeom prst="rect">
            <a:avLst/>
          </a:prstGeom>
        </p:spPr>
      </p:pic>
      <p:sp>
        <p:nvSpPr>
          <p:cNvPr id="9" name="文本框 8"/>
          <p:cNvSpPr txBox="1"/>
          <p:nvPr/>
        </p:nvSpPr>
        <p:spPr>
          <a:xfrm>
            <a:off x="1203536" y="5172978"/>
            <a:ext cx="4172505" cy="923330"/>
          </a:xfrm>
          <a:prstGeom prst="rect">
            <a:avLst/>
          </a:prstGeom>
          <a:noFill/>
        </p:spPr>
        <p:txBody>
          <a:bodyPr wrap="square" rtlCol="0">
            <a:spAutoFit/>
          </a:bodyPr>
          <a:lstStyle/>
          <a:p>
            <a:r>
              <a:rPr lang="zh-CN" altLang="en-US" dirty="0" smtClean="0"/>
              <a:t>查询：例如查询</a:t>
            </a:r>
            <a:r>
              <a:rPr lang="en-US" altLang="zh-CN" dirty="0" smtClean="0"/>
              <a:t>1-6</a:t>
            </a:r>
            <a:r>
              <a:rPr lang="zh-CN" altLang="en-US" dirty="0" smtClean="0"/>
              <a:t>之间的最小值，只需要查询</a:t>
            </a:r>
            <a:r>
              <a:rPr lang="en-US" altLang="zh-CN" dirty="0" smtClean="0"/>
              <a:t>1-4</a:t>
            </a:r>
            <a:r>
              <a:rPr lang="zh-CN" altLang="en-US" dirty="0" smtClean="0"/>
              <a:t>和</a:t>
            </a:r>
            <a:r>
              <a:rPr lang="en-US" altLang="zh-CN" dirty="0" smtClean="0"/>
              <a:t>4-6</a:t>
            </a:r>
            <a:r>
              <a:rPr lang="zh-CN" altLang="en-US" dirty="0" smtClean="0"/>
              <a:t>，就是比较</a:t>
            </a:r>
            <a:r>
              <a:rPr lang="en-US" altLang="zh-CN" dirty="0" smtClean="0"/>
              <a:t>B[4]</a:t>
            </a:r>
            <a:r>
              <a:rPr lang="zh-CN" altLang="en-US" dirty="0" smtClean="0"/>
              <a:t>和</a:t>
            </a:r>
            <a:r>
              <a:rPr lang="en-US" altLang="zh-CN" dirty="0" smtClean="0"/>
              <a:t>B[6]</a:t>
            </a:r>
            <a:r>
              <a:rPr lang="zh-CN" altLang="en-US" dirty="0" smtClean="0"/>
              <a:t>，一次比较就能查到。</a:t>
            </a:r>
            <a:endParaRPr lang="zh-CN" altLang="en-US" dirty="0"/>
          </a:p>
        </p:txBody>
      </p:sp>
    </p:spTree>
    <p:extLst>
      <p:ext uri="{BB962C8B-B14F-4D97-AF65-F5344CB8AC3E}">
        <p14:creationId xmlns:p14="http://schemas.microsoft.com/office/powerpoint/2010/main" val="3652349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TCAM</a:t>
            </a:r>
            <a:r>
              <a:rPr lang="zh-CN" altLang="en-US" dirty="0"/>
              <a:t>规则更新过程</a:t>
            </a:r>
          </a:p>
          <a:p>
            <a:endParaRPr lang="zh-CN" altLang="en-US" dirty="0"/>
          </a:p>
        </p:txBody>
      </p:sp>
      <p:sp>
        <p:nvSpPr>
          <p:cNvPr id="3" name="文本占位符 2"/>
          <p:cNvSpPr>
            <a:spLocks noGrp="1"/>
          </p:cNvSpPr>
          <p:nvPr>
            <p:ph type="body" sz="quarter" idx="11"/>
          </p:nvPr>
        </p:nvSpPr>
        <p:spPr/>
        <p:txBody>
          <a:bodyPr/>
          <a:lstStyle/>
          <a:p>
            <a:r>
              <a:rPr lang="en-US" altLang="zh-CN" dirty="0" smtClean="0"/>
              <a:t>04</a:t>
            </a:r>
            <a:endParaRPr lang="zh-CN" altLang="en-US" dirty="0"/>
          </a:p>
        </p:txBody>
      </p:sp>
      <p:pic>
        <p:nvPicPr>
          <p:cNvPr id="4" name="图片 3"/>
          <p:cNvPicPr>
            <a:picLocks noChangeAspect="1"/>
          </p:cNvPicPr>
          <p:nvPr/>
        </p:nvPicPr>
        <p:blipFill>
          <a:blip r:embed="rId2"/>
          <a:stretch>
            <a:fillRect/>
          </a:stretch>
        </p:blipFill>
        <p:spPr>
          <a:xfrm>
            <a:off x="886691" y="1597019"/>
            <a:ext cx="2304762" cy="3504762"/>
          </a:xfrm>
          <a:prstGeom prst="rect">
            <a:avLst/>
          </a:prstGeom>
        </p:spPr>
      </p:pic>
      <p:sp>
        <p:nvSpPr>
          <p:cNvPr id="5" name="文本框 8"/>
          <p:cNvSpPr txBox="1"/>
          <p:nvPr/>
        </p:nvSpPr>
        <p:spPr>
          <a:xfrm>
            <a:off x="4705788" y="1463854"/>
            <a:ext cx="6604987" cy="424731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如果</a:t>
            </a:r>
            <a:r>
              <a:rPr lang="zh-CN" altLang="en-US" dirty="0" smtClean="0"/>
              <a:t>交换范围中没有空闲位置，那么需要替换其中的一个规则</a:t>
            </a:r>
            <a:r>
              <a:rPr lang="en-US" altLang="zh-CN" dirty="0" smtClean="0"/>
              <a:t>r</a:t>
            </a:r>
            <a:r>
              <a:rPr lang="zh-CN" altLang="en-US" dirty="0" smtClean="0"/>
              <a:t>’，然后对</a:t>
            </a:r>
            <a:r>
              <a:rPr lang="en-US" altLang="zh-CN" dirty="0" smtClean="0"/>
              <a:t>r</a:t>
            </a:r>
            <a:r>
              <a:rPr lang="zh-CN" altLang="en-US" dirty="0" smtClean="0"/>
              <a:t>’进行插入，直到</a:t>
            </a:r>
            <a:r>
              <a:rPr lang="en-US" altLang="zh-CN" dirty="0" smtClean="0"/>
              <a:t>r</a:t>
            </a:r>
            <a:r>
              <a:rPr lang="zh-CN" altLang="en-US" dirty="0" smtClean="0"/>
              <a:t>’找到一个空闲位置。一般是不断往后找，也就是替换优先级较高的规则，最终一定会变成一个组中优先级最高的规则，然后直接放在</a:t>
            </a:r>
            <a:r>
              <a:rPr lang="en-US" altLang="zh-CN" dirty="0" smtClean="0"/>
              <a:t>TCAM</a:t>
            </a:r>
            <a:r>
              <a:rPr lang="zh-CN" altLang="en-US" dirty="0" smtClean="0"/>
              <a:t>的末尾</a:t>
            </a:r>
            <a:endParaRPr lang="en-US" altLang="zh-CN" dirty="0" smtClean="0"/>
          </a:p>
          <a:p>
            <a:endParaRPr lang="en-US" altLang="zh-CN" dirty="0" smtClean="0"/>
          </a:p>
          <a:p>
            <a:endParaRPr lang="en-US" altLang="zh-CN" dirty="0"/>
          </a:p>
          <a:p>
            <a:r>
              <a:rPr lang="zh-CN" altLang="en-US" dirty="0" smtClean="0"/>
              <a:t>插入</a:t>
            </a:r>
            <a:r>
              <a:rPr lang="en-US" altLang="zh-CN" dirty="0" smtClean="0"/>
              <a:t>r</a:t>
            </a:r>
            <a:r>
              <a:rPr lang="zh-CN" altLang="en-US" dirty="0" smtClean="0"/>
              <a:t>’时，可能还会继续替换并插入</a:t>
            </a:r>
            <a:r>
              <a:rPr lang="en-US" altLang="zh-CN" dirty="0" smtClean="0"/>
              <a:t>r’’</a:t>
            </a:r>
            <a:r>
              <a:rPr lang="zh-CN" altLang="en-US" dirty="0" smtClean="0"/>
              <a:t>，因此最终插入过程会形成一个插入链，即</a:t>
            </a:r>
            <a:r>
              <a:rPr lang="en-US" altLang="zh-CN" dirty="0" smtClean="0"/>
              <a:t>r——r’——r’’——r’’’</a:t>
            </a:r>
            <a:r>
              <a:rPr lang="zh-CN" altLang="en-US" dirty="0" smtClean="0"/>
              <a:t>。。。</a:t>
            </a:r>
            <a:endParaRPr lang="en-US" altLang="zh-CN" dirty="0" smtClean="0"/>
          </a:p>
          <a:p>
            <a:endParaRPr lang="en-US" altLang="zh-CN" dirty="0" smtClean="0"/>
          </a:p>
          <a:p>
            <a:endParaRPr lang="en-US" altLang="zh-CN" dirty="0"/>
          </a:p>
          <a:p>
            <a:r>
              <a:rPr lang="zh-CN" altLang="en-US" dirty="0" smtClean="0"/>
              <a:t>在交换范围中选择</a:t>
            </a:r>
            <a:r>
              <a:rPr lang="en-US" altLang="zh-CN" dirty="0" smtClean="0"/>
              <a:t>r’</a:t>
            </a:r>
            <a:r>
              <a:rPr lang="zh-CN" altLang="en-US" dirty="0" smtClean="0"/>
              <a:t>的原则，就是尽量减少替换的次数，也就是交换链的长度</a:t>
            </a:r>
            <a:endParaRPr lang="en-US" altLang="zh-CN" dirty="0" smtClean="0"/>
          </a:p>
          <a:p>
            <a:endParaRPr lang="en-US" altLang="zh-CN" dirty="0" smtClean="0"/>
          </a:p>
          <a:p>
            <a:endParaRPr lang="en-US" altLang="zh-CN" dirty="0"/>
          </a:p>
          <a:p>
            <a:r>
              <a:rPr lang="zh-CN" altLang="en-US" dirty="0" smtClean="0"/>
              <a:t>如图</a:t>
            </a:r>
            <a:r>
              <a:rPr lang="en-US" altLang="zh-CN" dirty="0" smtClean="0"/>
              <a:t>r1——r2——r5</a:t>
            </a:r>
            <a:r>
              <a:rPr lang="zh-CN" altLang="en-US" dirty="0" smtClean="0"/>
              <a:t>是 插入</a:t>
            </a:r>
            <a:r>
              <a:rPr lang="en-US" altLang="zh-CN" dirty="0" smtClean="0"/>
              <a:t>r1</a:t>
            </a:r>
            <a:r>
              <a:rPr lang="zh-CN" altLang="en-US" dirty="0" smtClean="0"/>
              <a:t>的最短交换链</a:t>
            </a:r>
            <a:endParaRPr lang="en-US" altLang="zh-CN" dirty="0" smtClean="0"/>
          </a:p>
        </p:txBody>
      </p:sp>
    </p:spTree>
    <p:extLst>
      <p:ext uri="{BB962C8B-B14F-4D97-AF65-F5344CB8AC3E}">
        <p14:creationId xmlns:p14="http://schemas.microsoft.com/office/powerpoint/2010/main" val="787398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实验结果</a:t>
            </a:r>
            <a:endParaRPr lang="zh-CN" altLang="en-US" dirty="0"/>
          </a:p>
        </p:txBody>
      </p:sp>
      <p:sp>
        <p:nvSpPr>
          <p:cNvPr id="3" name="文本占位符 2"/>
          <p:cNvSpPr>
            <a:spLocks noGrp="1"/>
          </p:cNvSpPr>
          <p:nvPr>
            <p:ph type="body" sz="quarter" idx="11"/>
          </p:nvPr>
        </p:nvSpPr>
        <p:spPr/>
        <p:txBody>
          <a:bodyPr/>
          <a:lstStyle/>
          <a:p>
            <a:r>
              <a:rPr lang="en-US" altLang="zh-CN" dirty="0" smtClean="0"/>
              <a:t>05</a:t>
            </a:r>
            <a:endParaRPr lang="zh-CN" altLang="en-US" dirty="0"/>
          </a:p>
        </p:txBody>
      </p:sp>
      <p:sp>
        <p:nvSpPr>
          <p:cNvPr id="4" name="文本框 3"/>
          <p:cNvSpPr txBox="1"/>
          <p:nvPr/>
        </p:nvSpPr>
        <p:spPr>
          <a:xfrm>
            <a:off x="735770" y="1012054"/>
            <a:ext cx="7112845" cy="369332"/>
          </a:xfrm>
          <a:prstGeom prst="rect">
            <a:avLst/>
          </a:prstGeom>
          <a:noFill/>
        </p:spPr>
        <p:txBody>
          <a:bodyPr wrap="none" rtlCol="0">
            <a:spAutoFit/>
          </a:bodyPr>
          <a:lstStyle/>
          <a:p>
            <a:r>
              <a:rPr lang="zh-CN" altLang="en-US" dirty="0" smtClean="0"/>
              <a:t>硬件：</a:t>
            </a:r>
            <a:r>
              <a:rPr lang="en-US" altLang="zh-CN" dirty="0" err="1" smtClean="0"/>
              <a:t>ONetSwitch</a:t>
            </a:r>
            <a:r>
              <a:rPr lang="zh-CN" altLang="en-US" dirty="0" smtClean="0"/>
              <a:t>， 数据集：权限控制、防火墙、路由表共同组成</a:t>
            </a:r>
            <a:endParaRPr lang="zh-CN" altLang="en-US" dirty="0"/>
          </a:p>
        </p:txBody>
      </p:sp>
      <p:pic>
        <p:nvPicPr>
          <p:cNvPr id="5" name="图片 4"/>
          <p:cNvPicPr>
            <a:picLocks noChangeAspect="1"/>
          </p:cNvPicPr>
          <p:nvPr/>
        </p:nvPicPr>
        <p:blipFill>
          <a:blip r:embed="rId2"/>
          <a:stretch>
            <a:fillRect/>
          </a:stretch>
        </p:blipFill>
        <p:spPr>
          <a:xfrm>
            <a:off x="1411224" y="1493901"/>
            <a:ext cx="9181514" cy="4577715"/>
          </a:xfrm>
          <a:prstGeom prst="rect">
            <a:avLst/>
          </a:prstGeom>
        </p:spPr>
      </p:pic>
    </p:spTree>
    <p:extLst>
      <p:ext uri="{BB962C8B-B14F-4D97-AF65-F5344CB8AC3E}">
        <p14:creationId xmlns:p14="http://schemas.microsoft.com/office/powerpoint/2010/main" val="41521718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888975" y="2976238"/>
            <a:ext cx="8682173" cy="681362"/>
          </a:xfrm>
        </p:spPr>
        <p:txBody>
          <a:bodyPr/>
          <a:lstStyle/>
          <a:p>
            <a:r>
              <a:rPr kumimoji="1" lang="en-US" altLang="zh-CN" sz="2400" dirty="0" err="1" smtClean="0"/>
              <a:t>RuleTris</a:t>
            </a:r>
            <a:r>
              <a:rPr kumimoji="1" lang="en-US" altLang="zh-CN" sz="2400" dirty="0" smtClean="0"/>
              <a:t>: Minimizing Rule Update Latency for TCAM-based SDN Switches</a:t>
            </a:r>
            <a:endParaRPr kumimoji="1" lang="zh-CN" altLang="en-US" sz="2400" dirty="0"/>
          </a:p>
        </p:txBody>
      </p:sp>
      <p:sp>
        <p:nvSpPr>
          <p:cNvPr id="3" name="文本占位符 2"/>
          <p:cNvSpPr>
            <a:spLocks noGrp="1"/>
          </p:cNvSpPr>
          <p:nvPr>
            <p:ph type="body" sz="quarter" idx="11"/>
          </p:nvPr>
        </p:nvSpPr>
        <p:spPr/>
        <p:txBody>
          <a:bodyPr/>
          <a:lstStyle/>
          <a:p>
            <a:r>
              <a:rPr kumimoji="1" lang="en-US" altLang="zh-CN" dirty="0" smtClean="0"/>
              <a:t>02</a:t>
            </a:r>
            <a:endParaRPr kumimoji="1" lang="zh-CN" altLang="en-US" dirty="0"/>
          </a:p>
        </p:txBody>
      </p:sp>
    </p:spTree>
    <p:extLst>
      <p:ext uri="{BB962C8B-B14F-4D97-AF65-F5344CB8AC3E}">
        <p14:creationId xmlns:p14="http://schemas.microsoft.com/office/powerpoint/2010/main" val="280132046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86691" y="144228"/>
            <a:ext cx="6394219" cy="362708"/>
          </a:xfrm>
        </p:spPr>
        <p:txBody>
          <a:bodyPr/>
          <a:lstStyle/>
          <a:p>
            <a:r>
              <a:rPr lang="en-US" altLang="zh-CN" dirty="0"/>
              <a:t>Motivation</a:t>
            </a: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01</a:t>
            </a:r>
            <a:endParaRPr kumimoji="1" lang="zh-CN" altLang="en-US" dirty="0"/>
          </a:p>
        </p:txBody>
      </p:sp>
      <p:grpSp>
        <p:nvGrpSpPr>
          <p:cNvPr id="7" name="组 6"/>
          <p:cNvGrpSpPr/>
          <p:nvPr/>
        </p:nvGrpSpPr>
        <p:grpSpPr>
          <a:xfrm>
            <a:off x="6400801" y="1197941"/>
            <a:ext cx="462708" cy="462706"/>
            <a:chOff x="5905041" y="2016087"/>
            <a:chExt cx="2060154" cy="2060154"/>
          </a:xfrm>
        </p:grpSpPr>
        <p:sp>
          <p:nvSpPr>
            <p:cNvPr id="5" name="同心圆 4"/>
            <p:cNvSpPr/>
            <p:nvPr/>
          </p:nvSpPr>
          <p:spPr>
            <a:xfrm>
              <a:off x="5905041" y="2016087"/>
              <a:ext cx="2060154" cy="2060154"/>
            </a:xfrm>
            <a:prstGeom prst="donut">
              <a:avLst>
                <a:gd name="adj" fmla="val 4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 name="L 形 5"/>
            <p:cNvSpPr/>
            <p:nvPr/>
          </p:nvSpPr>
          <p:spPr>
            <a:xfrm rot="18900000">
              <a:off x="6318173" y="2553833"/>
              <a:ext cx="1233889" cy="661011"/>
            </a:xfrm>
            <a:prstGeom prst="corner">
              <a:avLst>
                <a:gd name="adj1" fmla="val 16222"/>
                <a:gd name="adj2" fmla="val 149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sp>
        <p:nvSpPr>
          <p:cNvPr id="8" name="文本框 8"/>
          <p:cNvSpPr txBox="1"/>
          <p:nvPr/>
        </p:nvSpPr>
        <p:spPr>
          <a:xfrm>
            <a:off x="7149438" y="1197941"/>
            <a:ext cx="4585362" cy="123110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smtClean="0"/>
              <a:t>TCAM</a:t>
            </a:r>
            <a:r>
              <a:rPr lang="zh-CN" altLang="en-US" sz="2000" b="1" dirty="0" smtClean="0"/>
              <a:t>流表更新瓶颈</a:t>
            </a:r>
            <a:endParaRPr lang="en-US" altLang="zh-CN" sz="2000" b="1" dirty="0" smtClean="0"/>
          </a:p>
          <a:p>
            <a:r>
              <a:rPr lang="en-US" altLang="zh-CN" dirty="0" smtClean="0"/>
              <a:t>(Ternary </a:t>
            </a:r>
            <a:r>
              <a:rPr lang="en-US" altLang="zh-CN" dirty="0"/>
              <a:t>Content-Addressable Memory)</a:t>
            </a:r>
          </a:p>
          <a:p>
            <a:pPr marL="742950" lvl="1" indent="-285750">
              <a:buFont typeface="Arial" charset="0"/>
              <a:buChar char="•"/>
            </a:pPr>
            <a:r>
              <a:rPr lang="en-US" altLang="zh-CN" dirty="0"/>
              <a:t>10s to 100s of rule operations per second</a:t>
            </a:r>
          </a:p>
        </p:txBody>
      </p:sp>
      <p:grpSp>
        <p:nvGrpSpPr>
          <p:cNvPr id="11" name="组 10"/>
          <p:cNvGrpSpPr/>
          <p:nvPr/>
        </p:nvGrpSpPr>
        <p:grpSpPr>
          <a:xfrm>
            <a:off x="6400801" y="3388941"/>
            <a:ext cx="462708" cy="462706"/>
            <a:chOff x="5905041" y="2016087"/>
            <a:chExt cx="2060154" cy="2060154"/>
          </a:xfrm>
        </p:grpSpPr>
        <p:sp>
          <p:nvSpPr>
            <p:cNvPr id="13" name="同心圆 12"/>
            <p:cNvSpPr/>
            <p:nvPr/>
          </p:nvSpPr>
          <p:spPr>
            <a:xfrm>
              <a:off x="5905041" y="2016087"/>
              <a:ext cx="2060154" cy="2060154"/>
            </a:xfrm>
            <a:prstGeom prst="donut">
              <a:avLst>
                <a:gd name="adj" fmla="val 4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4" name="L 形 13"/>
            <p:cNvSpPr/>
            <p:nvPr/>
          </p:nvSpPr>
          <p:spPr>
            <a:xfrm rot="18900000">
              <a:off x="6318173" y="2553833"/>
              <a:ext cx="1233889" cy="661011"/>
            </a:xfrm>
            <a:prstGeom prst="corner">
              <a:avLst>
                <a:gd name="adj1" fmla="val 16222"/>
                <a:gd name="adj2" fmla="val 149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sp>
        <p:nvSpPr>
          <p:cNvPr id="12" name="文本框 8"/>
          <p:cNvSpPr txBox="1"/>
          <p:nvPr/>
        </p:nvSpPr>
        <p:spPr>
          <a:xfrm>
            <a:off x="7149438" y="3214028"/>
            <a:ext cx="4253019" cy="9848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t>现有控制器生成膨胀的流表</a:t>
            </a:r>
            <a:r>
              <a:rPr lang="zh-CN" altLang="en-US" sz="2000" b="1" dirty="0" smtClean="0"/>
              <a:t>更新</a:t>
            </a:r>
            <a:endParaRPr lang="en-US" altLang="zh-CN" sz="2000" b="1" dirty="0" smtClean="0"/>
          </a:p>
          <a:p>
            <a:r>
              <a:rPr lang="zh-CN" altLang="en-US" dirty="0" smtClean="0"/>
              <a:t>不必要的优先级更新</a:t>
            </a:r>
            <a:endParaRPr lang="en-US" altLang="zh-CN" dirty="0"/>
          </a:p>
          <a:p>
            <a:pPr marL="742950" lvl="1" indent="-285750">
              <a:buFont typeface="Arial" charset="0"/>
              <a:buChar char="•"/>
            </a:pPr>
            <a:r>
              <a:rPr lang="zh-CN" altLang="en-US" dirty="0"/>
              <a:t>大规模的</a:t>
            </a:r>
            <a:r>
              <a:rPr lang="en-US" altLang="zh-CN" dirty="0"/>
              <a:t>TCAM</a:t>
            </a:r>
            <a:r>
              <a:rPr lang="zh-CN" altLang="en-US" dirty="0" smtClean="0"/>
              <a:t>内部</a:t>
            </a:r>
            <a:r>
              <a:rPr lang="zh-CN" altLang="en-US" dirty="0"/>
              <a:t>移动</a:t>
            </a:r>
            <a:endParaRPr lang="en-US" altLang="zh-CN" dirty="0"/>
          </a:p>
        </p:txBody>
      </p:sp>
      <p:grpSp>
        <p:nvGrpSpPr>
          <p:cNvPr id="16" name="组 15"/>
          <p:cNvGrpSpPr/>
          <p:nvPr/>
        </p:nvGrpSpPr>
        <p:grpSpPr>
          <a:xfrm>
            <a:off x="6400801" y="4697050"/>
            <a:ext cx="462708" cy="462706"/>
            <a:chOff x="5905041" y="2016087"/>
            <a:chExt cx="2060154" cy="2060154"/>
          </a:xfrm>
        </p:grpSpPr>
        <p:sp>
          <p:nvSpPr>
            <p:cNvPr id="18" name="同心圆 17"/>
            <p:cNvSpPr/>
            <p:nvPr/>
          </p:nvSpPr>
          <p:spPr>
            <a:xfrm>
              <a:off x="5905041" y="2016087"/>
              <a:ext cx="2060154" cy="2060154"/>
            </a:xfrm>
            <a:prstGeom prst="donut">
              <a:avLst>
                <a:gd name="adj" fmla="val 4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9" name="L 形 18"/>
            <p:cNvSpPr/>
            <p:nvPr/>
          </p:nvSpPr>
          <p:spPr>
            <a:xfrm rot="18900000">
              <a:off x="6318173" y="2553833"/>
              <a:ext cx="1233889" cy="661011"/>
            </a:xfrm>
            <a:prstGeom prst="corner">
              <a:avLst>
                <a:gd name="adj1" fmla="val 16222"/>
                <a:gd name="adj2" fmla="val 149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sp>
        <p:nvSpPr>
          <p:cNvPr id="17" name="文本框 8"/>
          <p:cNvSpPr txBox="1"/>
          <p:nvPr/>
        </p:nvSpPr>
        <p:spPr>
          <a:xfrm>
            <a:off x="7149438" y="4740386"/>
            <a:ext cx="4253019" cy="1015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u="sng" dirty="0">
                <a:solidFill>
                  <a:srgbClr val="FF0000"/>
                </a:solidFill>
              </a:rPr>
              <a:t>Ultimate Goal</a:t>
            </a:r>
            <a:r>
              <a:rPr lang="en-US" altLang="zh-CN" sz="2000" dirty="0" smtClean="0">
                <a:solidFill>
                  <a:srgbClr val="FF0000"/>
                </a:solidFill>
              </a:rPr>
              <a:t>:</a:t>
            </a:r>
            <a:r>
              <a:rPr lang="zh-CN" altLang="en-US" sz="2000" dirty="0">
                <a:solidFill>
                  <a:srgbClr val="FF0000"/>
                </a:solidFill>
              </a:rPr>
              <a:t>最小化</a:t>
            </a:r>
            <a:r>
              <a:rPr lang="en-US" altLang="zh-CN" sz="2000" dirty="0">
                <a:solidFill>
                  <a:srgbClr val="FF0000"/>
                </a:solidFill>
              </a:rPr>
              <a:t>TCAM</a:t>
            </a:r>
            <a:r>
              <a:rPr lang="zh-CN" altLang="en-US" sz="2000" dirty="0">
                <a:solidFill>
                  <a:srgbClr val="FF0000"/>
                </a:solidFill>
              </a:rPr>
              <a:t>更新操作以加速</a:t>
            </a:r>
            <a:r>
              <a:rPr lang="zh-CN" altLang="en-US" sz="2000" dirty="0" smtClean="0">
                <a:solidFill>
                  <a:srgbClr val="FF0000"/>
                </a:solidFill>
              </a:rPr>
              <a:t>更新</a:t>
            </a:r>
            <a:endParaRPr lang="en-US" altLang="zh-CN" sz="2000" dirty="0" smtClean="0">
              <a:solidFill>
                <a:srgbClr val="FF0000"/>
              </a:solidFill>
            </a:endParaRPr>
          </a:p>
          <a:p>
            <a:r>
              <a:rPr lang="en-US" altLang="zh-CN" sz="2000" dirty="0" smtClean="0">
                <a:solidFill>
                  <a:srgbClr val="FF0000"/>
                </a:solidFill>
              </a:rPr>
              <a:t>  </a:t>
            </a:r>
            <a:r>
              <a:rPr lang="en-US" altLang="zh-CN" dirty="0" smtClean="0"/>
              <a:t>Only update the “diff”</a:t>
            </a:r>
            <a:endParaRPr lang="en-US" altLang="zh-CN" dirty="0"/>
          </a:p>
        </p:txBody>
      </p:sp>
      <p:pic>
        <p:nvPicPr>
          <p:cNvPr id="2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218" y="1197941"/>
            <a:ext cx="4160837" cy="43767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750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86691" y="144228"/>
            <a:ext cx="6394219" cy="362708"/>
          </a:xfrm>
        </p:spPr>
        <p:txBody>
          <a:bodyPr/>
          <a:lstStyle/>
          <a:p>
            <a:r>
              <a:rPr lang="en-US" altLang="zh-CN" dirty="0" smtClean="0"/>
              <a:t>Motivating Example</a:t>
            </a: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02</a:t>
            </a:r>
            <a:endParaRPr kumimoji="1" lang="zh-CN" altLang="en-US" dirty="0"/>
          </a:p>
        </p:txBody>
      </p:sp>
      <p:sp>
        <p:nvSpPr>
          <p:cNvPr id="4" name="矩形 3"/>
          <p:cNvSpPr/>
          <p:nvPr/>
        </p:nvSpPr>
        <p:spPr>
          <a:xfrm>
            <a:off x="6905393" y="1571778"/>
            <a:ext cx="6096000" cy="677108"/>
          </a:xfrm>
          <a:prstGeom prst="rect">
            <a:avLst/>
          </a:prstGeom>
        </p:spPr>
        <p:txBody>
          <a:bodyPr>
            <a:spAutoFit/>
          </a:bodyPr>
          <a:lstStyle/>
          <a:p>
            <a:r>
              <a:rPr lang="en-US" altLang="zh-CN" sz="2000" b="1" dirty="0" smtClean="0"/>
              <a:t>Update schedule with priority clue</a:t>
            </a:r>
          </a:p>
          <a:p>
            <a:pPr lvl="1"/>
            <a:r>
              <a:rPr lang="en-US" altLang="zh-CN" dirty="0" smtClean="0"/>
              <a:t>1 rule adds + 4 rule moves</a:t>
            </a:r>
            <a:endParaRPr lang="en-US" altLang="zh-CN" dirty="0"/>
          </a:p>
        </p:txBody>
      </p:sp>
      <p:pic>
        <p:nvPicPr>
          <p:cNvPr id="2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13" y="1910332"/>
            <a:ext cx="2427287" cy="2190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3800" y="946576"/>
            <a:ext cx="2035175" cy="2190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3" name="Right Arrow 10"/>
          <p:cNvSpPr/>
          <p:nvPr/>
        </p:nvSpPr>
        <p:spPr>
          <a:xfrm>
            <a:off x="2692711" y="2756326"/>
            <a:ext cx="604671" cy="38100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2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5300" y="3768573"/>
            <a:ext cx="2733675" cy="21891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 name="矩形 8"/>
          <p:cNvSpPr/>
          <p:nvPr/>
        </p:nvSpPr>
        <p:spPr>
          <a:xfrm>
            <a:off x="6796002" y="4663145"/>
            <a:ext cx="6096000" cy="677108"/>
          </a:xfrm>
          <a:prstGeom prst="rect">
            <a:avLst/>
          </a:prstGeom>
        </p:spPr>
        <p:txBody>
          <a:bodyPr>
            <a:spAutoFit/>
          </a:bodyPr>
          <a:lstStyle/>
          <a:p>
            <a:r>
              <a:rPr lang="en-US" altLang="zh-CN" sz="2000" b="1" dirty="0"/>
              <a:t>Update schedule with dependency graph</a:t>
            </a:r>
          </a:p>
          <a:p>
            <a:pPr lvl="1"/>
            <a:r>
              <a:rPr lang="en-US" altLang="zh-CN" dirty="0"/>
              <a:t>1 rule adds + </a:t>
            </a:r>
            <a:r>
              <a:rPr lang="en-US" altLang="zh-CN" dirty="0">
                <a:solidFill>
                  <a:srgbClr val="FF0000"/>
                </a:solidFill>
              </a:rPr>
              <a:t>2 rule moves</a:t>
            </a:r>
          </a:p>
        </p:txBody>
      </p:sp>
      <p:sp>
        <p:nvSpPr>
          <p:cNvPr id="10" name="矩形 9"/>
          <p:cNvSpPr/>
          <p:nvPr/>
        </p:nvSpPr>
        <p:spPr>
          <a:xfrm>
            <a:off x="2692711" y="6214297"/>
            <a:ext cx="7883237" cy="369332"/>
          </a:xfrm>
          <a:prstGeom prst="rect">
            <a:avLst/>
          </a:prstGeom>
        </p:spPr>
        <p:txBody>
          <a:bodyPr wrap="square">
            <a:spAutoFit/>
          </a:bodyPr>
          <a:lstStyle/>
          <a:p>
            <a:r>
              <a:rPr lang="en-US" altLang="zh-CN" b="1" dirty="0"/>
              <a:t>Such redundant moves contribute </a:t>
            </a:r>
            <a:r>
              <a:rPr lang="en-US" altLang="zh-CN" b="1" dirty="0">
                <a:solidFill>
                  <a:srgbClr val="FF0000"/>
                </a:solidFill>
              </a:rPr>
              <a:t>over 95% </a:t>
            </a:r>
            <a:r>
              <a:rPr lang="en-US" altLang="zh-CN" b="1" dirty="0"/>
              <a:t>in average!</a:t>
            </a:r>
          </a:p>
        </p:txBody>
      </p:sp>
    </p:spTree>
    <p:extLst>
      <p:ext uri="{BB962C8B-B14F-4D97-AF65-F5344CB8AC3E}">
        <p14:creationId xmlns:p14="http://schemas.microsoft.com/office/powerpoint/2010/main" val="1810461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014721" y="144228"/>
            <a:ext cx="7857816" cy="421589"/>
          </a:xfrm>
        </p:spPr>
        <p:txBody>
          <a:bodyPr/>
          <a:lstStyle/>
          <a:p>
            <a:r>
              <a:rPr lang="en-US" altLang="zh-CN" dirty="0"/>
              <a:t>Key Insight</a:t>
            </a:r>
            <a:br>
              <a:rPr lang="en-US" altLang="zh-CN" dirty="0"/>
            </a:b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03</a:t>
            </a:r>
            <a:endParaRPr kumimoji="1" lang="zh-CN" altLang="en-US" dirty="0"/>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291" y="1390249"/>
            <a:ext cx="4464942" cy="470680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矩形 3"/>
          <p:cNvSpPr/>
          <p:nvPr/>
        </p:nvSpPr>
        <p:spPr>
          <a:xfrm>
            <a:off x="5824537" y="1390249"/>
            <a:ext cx="6096000" cy="1954381"/>
          </a:xfrm>
          <a:prstGeom prst="rect">
            <a:avLst/>
          </a:prstGeom>
        </p:spPr>
        <p:txBody>
          <a:bodyPr>
            <a:spAutoFit/>
          </a:bodyPr>
          <a:lstStyle/>
          <a:p>
            <a:r>
              <a:rPr lang="en-US" altLang="zh-CN" sz="2000" b="1" dirty="0" smtClean="0"/>
              <a:t>Dependency Graph (DAG) provides two optimality guarantees:</a:t>
            </a:r>
          </a:p>
          <a:p>
            <a:pPr marL="678942" indent="-514350">
              <a:lnSpc>
                <a:spcPct val="150000"/>
              </a:lnSpc>
              <a:buFont typeface="Arial" charset="0"/>
              <a:buChar char="•"/>
            </a:pPr>
            <a:r>
              <a:rPr lang="en-US" altLang="zh-CN" dirty="0" smtClean="0"/>
              <a:t>Minimum </a:t>
            </a:r>
            <a:r>
              <a:rPr lang="en-US" altLang="zh-CN" dirty="0"/>
              <a:t>size flow </a:t>
            </a:r>
            <a:r>
              <a:rPr lang="en-US" altLang="zh-CN" dirty="0" smtClean="0"/>
              <a:t>table(</a:t>
            </a:r>
            <a:r>
              <a:rPr lang="zh-CN" altLang="en-US" dirty="0" smtClean="0"/>
              <a:t>本文应用的</a:t>
            </a:r>
            <a:r>
              <a:rPr lang="en-US" altLang="zh-CN" dirty="0" smtClean="0"/>
              <a:t>)</a:t>
            </a:r>
            <a:endParaRPr lang="en-US" altLang="zh-CN" dirty="0"/>
          </a:p>
          <a:p>
            <a:pPr marL="678942" indent="-514350">
              <a:lnSpc>
                <a:spcPct val="150000"/>
              </a:lnSpc>
              <a:buFont typeface="Arial" charset="0"/>
              <a:buChar char="•"/>
            </a:pPr>
            <a:r>
              <a:rPr lang="en-US" altLang="zh-CN" dirty="0"/>
              <a:t>Minimum number of TCAM moves for table </a:t>
            </a:r>
            <a:r>
              <a:rPr lang="en-US" altLang="zh-CN" dirty="0" smtClean="0"/>
              <a:t>update</a:t>
            </a:r>
            <a:r>
              <a:rPr lang="zh-CN" altLang="en-US" dirty="0" smtClean="0"/>
              <a:t>（前文提到的）</a:t>
            </a:r>
            <a:endParaRPr lang="en-US" altLang="zh-CN" dirty="0"/>
          </a:p>
        </p:txBody>
      </p:sp>
      <p:sp>
        <p:nvSpPr>
          <p:cNvPr id="5" name="矩形 4"/>
          <p:cNvSpPr/>
          <p:nvPr/>
        </p:nvSpPr>
        <p:spPr>
          <a:xfrm>
            <a:off x="5824537" y="3854165"/>
            <a:ext cx="6096000" cy="2585323"/>
          </a:xfrm>
          <a:prstGeom prst="rect">
            <a:avLst/>
          </a:prstGeom>
        </p:spPr>
        <p:txBody>
          <a:bodyPr>
            <a:spAutoFit/>
          </a:bodyPr>
          <a:lstStyle/>
          <a:p>
            <a:r>
              <a:rPr lang="en-US" altLang="zh-CN" sz="2400" b="1" dirty="0" smtClean="0">
                <a:solidFill>
                  <a:srgbClr val="FF0000"/>
                </a:solidFill>
              </a:rPr>
              <a:t>1.How </a:t>
            </a:r>
            <a:r>
              <a:rPr lang="en-US" altLang="zh-CN" sz="2400" b="1" dirty="0">
                <a:solidFill>
                  <a:srgbClr val="FF0000"/>
                </a:solidFill>
              </a:rPr>
              <a:t>to efficiently generate </a:t>
            </a:r>
            <a:r>
              <a:rPr lang="en-US" altLang="zh-CN" sz="2400" b="1" dirty="0" smtClean="0">
                <a:solidFill>
                  <a:srgbClr val="FF0000"/>
                </a:solidFill>
              </a:rPr>
              <a:t>DAG</a:t>
            </a:r>
            <a:r>
              <a:rPr lang="en-US" altLang="zh-CN" sz="2400" dirty="0" smtClean="0">
                <a:solidFill>
                  <a:srgbClr val="FF0000"/>
                </a:solidFill>
              </a:rPr>
              <a:t>?</a:t>
            </a:r>
            <a:endParaRPr lang="en-US" altLang="zh-CN" sz="2400" dirty="0">
              <a:solidFill>
                <a:srgbClr val="FF0000"/>
              </a:solidFill>
            </a:endParaRPr>
          </a:p>
          <a:p>
            <a:pPr marL="742939" lvl="1" indent="-285750">
              <a:lnSpc>
                <a:spcPct val="150000"/>
              </a:lnSpc>
              <a:buFont typeface="Arial" charset="0"/>
              <a:buChar char="•"/>
            </a:pPr>
            <a:r>
              <a:rPr lang="en-US" altLang="zh-CN" dirty="0"/>
              <a:t>O(n</a:t>
            </a:r>
            <a:r>
              <a:rPr lang="en-US" altLang="zh-CN" baseline="30000" dirty="0"/>
              <a:t>2</a:t>
            </a:r>
            <a:r>
              <a:rPr lang="en-US" altLang="zh-CN" dirty="0"/>
              <a:t>) algorithm to obtain DAG from scratch</a:t>
            </a:r>
          </a:p>
          <a:p>
            <a:pPr marL="742939" lvl="1" indent="-285750">
              <a:lnSpc>
                <a:spcPct val="150000"/>
              </a:lnSpc>
              <a:buFont typeface="Arial" charset="0"/>
              <a:buChar char="•"/>
            </a:pPr>
            <a:r>
              <a:rPr lang="en-US" altLang="zh-CN" dirty="0"/>
              <a:t>Usually takes minutes for a thousand rules</a:t>
            </a:r>
          </a:p>
          <a:p>
            <a:pPr lvl="1"/>
            <a:endParaRPr lang="en-US" altLang="zh-CN" i="1" dirty="0"/>
          </a:p>
          <a:p>
            <a:r>
              <a:rPr lang="en-US" altLang="zh-CN" sz="2400" b="1" dirty="0" smtClean="0">
                <a:solidFill>
                  <a:srgbClr val="FF0000"/>
                </a:solidFill>
              </a:rPr>
              <a:t>2.How </a:t>
            </a:r>
            <a:r>
              <a:rPr lang="en-US" altLang="zh-CN" sz="2400" b="1" dirty="0">
                <a:solidFill>
                  <a:srgbClr val="FF0000"/>
                </a:solidFill>
              </a:rPr>
              <a:t>to efficiently optimize updates with DAG</a:t>
            </a:r>
            <a:r>
              <a:rPr lang="en-US" altLang="zh-CN" sz="2400" dirty="0">
                <a:solidFill>
                  <a:srgbClr val="FF0000"/>
                </a:solidFill>
              </a:rPr>
              <a:t>?</a:t>
            </a:r>
          </a:p>
          <a:p>
            <a:pPr marL="742939" lvl="1" indent="-285750">
              <a:buFont typeface="Arial" charset="0"/>
              <a:buChar char="•"/>
            </a:pPr>
            <a:r>
              <a:rPr lang="en-US" altLang="zh-CN" dirty="0"/>
              <a:t>Slow processor, limited memory on switches</a:t>
            </a:r>
          </a:p>
        </p:txBody>
      </p:sp>
    </p:spTree>
    <p:extLst>
      <p:ext uri="{BB962C8B-B14F-4D97-AF65-F5344CB8AC3E}">
        <p14:creationId xmlns:p14="http://schemas.microsoft.com/office/powerpoint/2010/main" val="4106895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014721" y="144228"/>
            <a:ext cx="7857816" cy="421589"/>
          </a:xfrm>
        </p:spPr>
        <p:txBody>
          <a:bodyPr/>
          <a:lstStyle/>
          <a:p>
            <a:r>
              <a:rPr lang="en-US" altLang="zh-CN" dirty="0" err="1"/>
              <a:t>RuleTris</a:t>
            </a:r>
            <a:r>
              <a:rPr lang="en-US" altLang="zh-CN" dirty="0"/>
              <a:t> Architecture</a:t>
            </a:r>
            <a:br>
              <a:rPr lang="en-US" altLang="zh-CN" dirty="0"/>
            </a:b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04</a:t>
            </a:r>
            <a:endParaRPr kumimoji="1" lang="zh-CN" altLang="en-US" dirty="0"/>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455" y="3641437"/>
            <a:ext cx="11002796" cy="285634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矩形 3"/>
          <p:cNvSpPr/>
          <p:nvPr/>
        </p:nvSpPr>
        <p:spPr>
          <a:xfrm>
            <a:off x="1014721" y="810873"/>
            <a:ext cx="7857816" cy="2723823"/>
          </a:xfrm>
          <a:prstGeom prst="rect">
            <a:avLst/>
          </a:prstGeom>
        </p:spPr>
        <p:txBody>
          <a:bodyPr wrap="square">
            <a:spAutoFit/>
          </a:bodyPr>
          <a:lstStyle/>
          <a:p>
            <a:pPr marL="285750" indent="-285750">
              <a:lnSpc>
                <a:spcPct val="150000"/>
              </a:lnSpc>
              <a:buFont typeface="Arial" charset="0"/>
              <a:buChar char="•"/>
            </a:pPr>
            <a:r>
              <a:rPr lang="en-US" altLang="zh-CN" sz="2000" dirty="0">
                <a:solidFill>
                  <a:srgbClr val="FF0000"/>
                </a:solidFill>
              </a:rPr>
              <a:t>Front-end in controller</a:t>
            </a:r>
          </a:p>
          <a:p>
            <a:pPr lvl="1">
              <a:lnSpc>
                <a:spcPct val="150000"/>
              </a:lnSpc>
            </a:pPr>
            <a:r>
              <a:rPr lang="en-US" altLang="zh-CN" dirty="0"/>
              <a:t>An incremental SDN policy compiler that preserves DAG</a:t>
            </a:r>
          </a:p>
          <a:p>
            <a:pPr marL="285750" indent="-285750">
              <a:lnSpc>
                <a:spcPct val="150000"/>
              </a:lnSpc>
              <a:buFont typeface="Arial" charset="0"/>
              <a:buChar char="•"/>
            </a:pPr>
            <a:r>
              <a:rPr lang="en-US" altLang="zh-CN" sz="2000" dirty="0">
                <a:solidFill>
                  <a:srgbClr val="FF0000"/>
                </a:solidFill>
              </a:rPr>
              <a:t>Back-end in switch firmware</a:t>
            </a:r>
          </a:p>
          <a:p>
            <a:pPr lvl="1">
              <a:lnSpc>
                <a:spcPct val="150000"/>
              </a:lnSpc>
            </a:pPr>
            <a:r>
              <a:rPr lang="en-US" altLang="zh-CN" dirty="0"/>
              <a:t>Redundancy Eliminator, Update Scheduler…</a:t>
            </a:r>
          </a:p>
          <a:p>
            <a:pPr marL="285750" indent="-285750">
              <a:lnSpc>
                <a:spcPct val="150000"/>
              </a:lnSpc>
              <a:buFont typeface="Arial" charset="0"/>
              <a:buChar char="•"/>
            </a:pPr>
            <a:r>
              <a:rPr lang="en-US" altLang="zh-CN" sz="2000" dirty="0">
                <a:solidFill>
                  <a:srgbClr val="FF0000"/>
                </a:solidFill>
              </a:rPr>
              <a:t>F/B Interface</a:t>
            </a:r>
          </a:p>
          <a:p>
            <a:pPr lvl="1">
              <a:lnSpc>
                <a:spcPct val="150000"/>
              </a:lnSpc>
            </a:pPr>
            <a:r>
              <a:rPr lang="en-US" altLang="zh-CN" dirty="0"/>
              <a:t>Flow table + DAG</a:t>
            </a:r>
          </a:p>
        </p:txBody>
      </p:sp>
    </p:spTree>
    <p:extLst>
      <p:ext uri="{BB962C8B-B14F-4D97-AF65-F5344CB8AC3E}">
        <p14:creationId xmlns:p14="http://schemas.microsoft.com/office/powerpoint/2010/main" val="1837629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014721" y="144228"/>
            <a:ext cx="7857816" cy="421589"/>
          </a:xfrm>
        </p:spPr>
        <p:txBody>
          <a:bodyPr/>
          <a:lstStyle/>
          <a:p>
            <a:r>
              <a:rPr lang="en-US" altLang="zh-CN" dirty="0"/>
              <a:t>How to efficiently generate DAG?</a:t>
            </a:r>
          </a:p>
          <a:p>
            <a:r>
              <a:rPr lang="en-US" altLang="zh-CN" dirty="0"/>
              <a:t/>
            </a:r>
            <a:br>
              <a:rPr lang="en-US" altLang="zh-CN" dirty="0"/>
            </a:b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05</a:t>
            </a:r>
            <a:endParaRPr kumimoji="1" lang="zh-CN" altLang="en-US" dirty="0"/>
          </a:p>
        </p:txBody>
      </p:sp>
      <p:sp>
        <p:nvSpPr>
          <p:cNvPr id="4" name="矩形 3"/>
          <p:cNvSpPr/>
          <p:nvPr/>
        </p:nvSpPr>
        <p:spPr>
          <a:xfrm>
            <a:off x="524302" y="1001375"/>
            <a:ext cx="9396938" cy="1985159"/>
          </a:xfrm>
          <a:prstGeom prst="rect">
            <a:avLst/>
          </a:prstGeom>
        </p:spPr>
        <p:txBody>
          <a:bodyPr wrap="square">
            <a:spAutoFit/>
          </a:bodyPr>
          <a:lstStyle/>
          <a:p>
            <a:r>
              <a:rPr lang="en-US" altLang="zh-CN" sz="2400" b="1" dirty="0"/>
              <a:t>Our </a:t>
            </a:r>
            <a:r>
              <a:rPr lang="en-US" altLang="zh-CN" sz="2400" b="1" dirty="0" smtClean="0"/>
              <a:t>approach</a:t>
            </a:r>
            <a:endParaRPr lang="en-US" altLang="zh-CN" sz="2400" dirty="0"/>
          </a:p>
          <a:p>
            <a:pPr marL="800089" lvl="1" indent="-342900">
              <a:lnSpc>
                <a:spcPct val="150000"/>
              </a:lnSpc>
              <a:buFont typeface="Arial" charset="0"/>
              <a:buChar char="•"/>
            </a:pPr>
            <a:r>
              <a:rPr lang="en-US" altLang="zh-CN" sz="2400" dirty="0"/>
              <a:t>Track DAG along </a:t>
            </a:r>
            <a:r>
              <a:rPr lang="en-US" altLang="zh-CN" sz="2400" b="1" dirty="0"/>
              <a:t>with flow table </a:t>
            </a:r>
            <a:r>
              <a:rPr lang="en-US" altLang="zh-CN" sz="2400" b="1" dirty="0" smtClean="0"/>
              <a:t>compilation</a:t>
            </a:r>
          </a:p>
          <a:p>
            <a:pPr lvl="1">
              <a:lnSpc>
                <a:spcPct val="150000"/>
              </a:lnSpc>
            </a:pPr>
            <a:r>
              <a:rPr lang="zh-CN" altLang="en-US" dirty="0" smtClean="0"/>
              <a:t>（</a:t>
            </a:r>
            <a:r>
              <a:rPr lang="zh-CN" altLang="en-US" dirty="0"/>
              <a:t>跟踪</a:t>
            </a:r>
            <a:r>
              <a:rPr lang="en-US" altLang="zh-CN" dirty="0"/>
              <a:t>DAG</a:t>
            </a:r>
            <a:r>
              <a:rPr lang="zh-CN" altLang="en-US" dirty="0"/>
              <a:t>以及流表编译）</a:t>
            </a:r>
            <a:endParaRPr lang="en-US" altLang="zh-CN" dirty="0"/>
          </a:p>
          <a:p>
            <a:pPr marL="800089" lvl="1" indent="-342900">
              <a:lnSpc>
                <a:spcPct val="150000"/>
              </a:lnSpc>
              <a:buFont typeface="Arial" charset="0"/>
              <a:buChar char="•"/>
            </a:pPr>
            <a:r>
              <a:rPr lang="en-US" altLang="zh-CN" sz="2400" dirty="0"/>
              <a:t>Linear additional time complexity</a:t>
            </a:r>
            <a:r>
              <a:rPr lang="en-US" altLang="zh-CN" sz="2400" dirty="0" smtClean="0"/>
              <a:t>!</a:t>
            </a:r>
            <a:endParaRPr lang="en-US" altLang="zh-CN" sz="2400" dirty="0"/>
          </a:p>
        </p:txBody>
      </p:sp>
      <p:sp>
        <p:nvSpPr>
          <p:cNvPr id="7" name="矩形 6"/>
          <p:cNvSpPr/>
          <p:nvPr/>
        </p:nvSpPr>
        <p:spPr>
          <a:xfrm>
            <a:off x="0" y="2809938"/>
            <a:ext cx="9356160" cy="493853"/>
          </a:xfrm>
          <a:prstGeom prst="rect">
            <a:avLst/>
          </a:prstGeom>
        </p:spPr>
        <p:txBody>
          <a:bodyPr wrap="square">
            <a:spAutoFit/>
          </a:bodyPr>
          <a:lstStyle/>
          <a:p>
            <a:pPr lvl="1">
              <a:lnSpc>
                <a:spcPct val="150000"/>
              </a:lnSpc>
            </a:pPr>
            <a:r>
              <a:rPr lang="en-US" altLang="zh-CN" sz="2000" b="1" dirty="0">
                <a:solidFill>
                  <a:srgbClr val="FF0000"/>
                </a:solidFill>
              </a:rPr>
              <a:t>Will provide background on composition compiler first </a:t>
            </a:r>
            <a:r>
              <a:rPr lang="en-US" altLang="zh-CN" sz="2000" b="1" dirty="0" smtClean="0">
                <a:solidFill>
                  <a:srgbClr val="FF0000"/>
                </a:solidFill>
              </a:rPr>
              <a:t>! </a:t>
            </a:r>
            <a:endParaRPr lang="en-US" altLang="zh-CN" sz="2000" b="1" dirty="0">
              <a:solidFill>
                <a:srgbClr val="FF0000"/>
              </a:solidFill>
            </a:endParaRPr>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302" y="3522458"/>
            <a:ext cx="11002796" cy="285634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1055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86691" y="144228"/>
            <a:ext cx="10183763" cy="362708"/>
          </a:xfrm>
        </p:spPr>
        <p:txBody>
          <a:bodyPr/>
          <a:lstStyle/>
          <a:p>
            <a:r>
              <a:rPr lang="en-US" altLang="zh-CN" dirty="0"/>
              <a:t>Background: Flow Table Composition</a:t>
            </a:r>
            <a:br>
              <a:rPr lang="en-US" altLang="zh-CN" dirty="0"/>
            </a:b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06</a:t>
            </a:r>
            <a:endParaRPr kumimoji="1" lang="zh-CN" altLang="en-US" dirty="0"/>
          </a:p>
        </p:txBody>
      </p:sp>
      <p:sp>
        <p:nvSpPr>
          <p:cNvPr id="14" name="Content Placeholder 2"/>
          <p:cNvSpPr txBox="1">
            <a:spLocks/>
          </p:cNvSpPr>
          <p:nvPr/>
        </p:nvSpPr>
        <p:spPr>
          <a:xfrm>
            <a:off x="872837" y="937116"/>
            <a:ext cx="9144000" cy="411971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smtClean="0"/>
              <a:t>Combine multiple flow tables into one functional equivalent flow table</a:t>
            </a:r>
          </a:p>
          <a:p>
            <a:pPr>
              <a:lnSpc>
                <a:spcPct val="150000"/>
              </a:lnSpc>
            </a:pPr>
            <a:r>
              <a:rPr lang="en-US" dirty="0" smtClean="0"/>
              <a:t>Two operators: </a:t>
            </a:r>
            <a:r>
              <a:rPr lang="en-US" b="1" dirty="0" smtClean="0">
                <a:solidFill>
                  <a:srgbClr val="FF0000"/>
                </a:solidFill>
              </a:rPr>
              <a:t>parallel, sequential</a:t>
            </a:r>
          </a:p>
          <a:p>
            <a:endParaRPr lang="en-US" dirty="0"/>
          </a:p>
        </p:txBody>
      </p:sp>
      <p:pic>
        <p:nvPicPr>
          <p:cNvPr id="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146" y="2996974"/>
            <a:ext cx="9144000" cy="226815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6" name="TextBox 5"/>
          <p:cNvSpPr txBox="1"/>
          <p:nvPr/>
        </p:nvSpPr>
        <p:spPr>
          <a:xfrm>
            <a:off x="637309" y="5307437"/>
            <a:ext cx="3902415" cy="461665"/>
          </a:xfrm>
          <a:prstGeom prst="rect">
            <a:avLst/>
          </a:prstGeom>
          <a:noFill/>
        </p:spPr>
        <p:txBody>
          <a:bodyPr wrap="none" rtlCol="0">
            <a:spAutoFit/>
          </a:bodyPr>
          <a:lstStyle/>
          <a:p>
            <a:r>
              <a:rPr lang="en-US" sz="2400" dirty="0" smtClean="0">
                <a:solidFill>
                  <a:schemeClr val="tx1">
                    <a:lumMod val="65000"/>
                    <a:lumOff val="35000"/>
                  </a:schemeClr>
                </a:solidFill>
              </a:rPr>
              <a:t>Parallel of Monitor and Route</a:t>
            </a:r>
            <a:endParaRPr lang="en-US" sz="2400" dirty="0">
              <a:solidFill>
                <a:schemeClr val="tx1">
                  <a:lumMod val="65000"/>
                  <a:lumOff val="35000"/>
                </a:schemeClr>
              </a:solidFill>
            </a:endParaRPr>
          </a:p>
        </p:txBody>
      </p:sp>
      <p:sp>
        <p:nvSpPr>
          <p:cNvPr id="17" name="TextBox 6"/>
          <p:cNvSpPr txBox="1"/>
          <p:nvPr/>
        </p:nvSpPr>
        <p:spPr>
          <a:xfrm>
            <a:off x="5444837" y="4699316"/>
            <a:ext cx="3633110" cy="461665"/>
          </a:xfrm>
          <a:prstGeom prst="rect">
            <a:avLst/>
          </a:prstGeom>
          <a:noFill/>
        </p:spPr>
        <p:txBody>
          <a:bodyPr wrap="none" rtlCol="0">
            <a:spAutoFit/>
          </a:bodyPr>
          <a:lstStyle/>
          <a:p>
            <a:r>
              <a:rPr lang="en-US" sz="2400" dirty="0" smtClean="0">
                <a:solidFill>
                  <a:schemeClr val="tx1">
                    <a:lumMod val="65000"/>
                    <a:lumOff val="35000"/>
                  </a:schemeClr>
                </a:solidFill>
              </a:rPr>
              <a:t>Sequential of LB and Route</a:t>
            </a:r>
            <a:endParaRPr lang="en-US" sz="2400" dirty="0">
              <a:solidFill>
                <a:schemeClr val="tx1">
                  <a:lumMod val="65000"/>
                  <a:lumOff val="35000"/>
                </a:schemeClr>
              </a:solidFill>
            </a:endParaRPr>
          </a:p>
        </p:txBody>
      </p:sp>
    </p:spTree>
    <p:extLst>
      <p:ext uri="{BB962C8B-B14F-4D97-AF65-F5344CB8AC3E}">
        <p14:creationId xmlns:p14="http://schemas.microsoft.com/office/powerpoint/2010/main" val="4271910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86691" y="144228"/>
            <a:ext cx="10183763" cy="362708"/>
          </a:xfrm>
        </p:spPr>
        <p:txBody>
          <a:bodyPr/>
          <a:lstStyle/>
          <a:p>
            <a:r>
              <a:rPr lang="en-US" altLang="zh-CN" dirty="0"/>
              <a:t>Background: </a:t>
            </a:r>
            <a:r>
              <a:rPr lang="en-US" altLang="zh-CN" dirty="0" smtClean="0"/>
              <a:t>Composition </a:t>
            </a:r>
            <a:r>
              <a:rPr lang="en-US" altLang="zh-CN" dirty="0"/>
              <a:t>Compiler without DAG</a:t>
            </a:r>
            <a:br>
              <a:rPr lang="en-US" altLang="zh-CN" dirty="0"/>
            </a:b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07</a:t>
            </a:r>
            <a:endParaRPr kumimoji="1" lang="zh-CN" altLang="en-US" dirty="0"/>
          </a:p>
        </p:txBody>
      </p:sp>
      <p:sp>
        <p:nvSpPr>
          <p:cNvPr id="8" name="Content Placeholder 2"/>
          <p:cNvSpPr txBox="1">
            <a:spLocks/>
          </p:cNvSpPr>
          <p:nvPr/>
        </p:nvSpPr>
        <p:spPr>
          <a:xfrm>
            <a:off x="583208" y="1204412"/>
            <a:ext cx="10015519" cy="8559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mtClean="0"/>
              <a:t>Compile multiple flow tables into a single flow table</a:t>
            </a:r>
            <a:endParaRPr lang="en-US" dirty="0"/>
          </a:p>
        </p:txBody>
      </p:sp>
      <p:grpSp>
        <p:nvGrpSpPr>
          <p:cNvPr id="10" name="Group 4"/>
          <p:cNvGrpSpPr/>
          <p:nvPr/>
        </p:nvGrpSpPr>
        <p:grpSpPr>
          <a:xfrm>
            <a:off x="1026559" y="2060342"/>
            <a:ext cx="9128816" cy="3030082"/>
            <a:chOff x="798483" y="2448795"/>
            <a:chExt cx="7422517" cy="2150223"/>
          </a:xfrm>
        </p:grpSpPr>
        <p:sp>
          <p:nvSpPr>
            <p:cNvPr id="11" name="Plus 18"/>
            <p:cNvSpPr>
              <a:spLocks noChangeAspect="1"/>
            </p:cNvSpPr>
            <p:nvPr/>
          </p:nvSpPr>
          <p:spPr>
            <a:xfrm>
              <a:off x="4304100" y="3103932"/>
              <a:ext cx="365760" cy="365760"/>
            </a:xfrm>
            <a:prstGeom prst="mathPlus">
              <a:avLst/>
            </a:prstGeom>
            <a:solidFill>
              <a:sysClr val="windowText" lastClr="000000"/>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white"/>
                </a:solidFill>
                <a:effectLst/>
                <a:uLnTx/>
                <a:uFillTx/>
                <a:latin typeface="Calibri"/>
                <a:ea typeface="+mn-ea"/>
                <a:cs typeface="+mn-cs"/>
              </a:endParaRPr>
            </a:p>
          </p:txBody>
        </p:sp>
        <p:grpSp>
          <p:nvGrpSpPr>
            <p:cNvPr id="12" name="Group 19"/>
            <p:cNvGrpSpPr/>
            <p:nvPr/>
          </p:nvGrpSpPr>
          <p:grpSpPr>
            <a:xfrm>
              <a:off x="942742" y="2459838"/>
              <a:ext cx="3136160" cy="1279755"/>
              <a:chOff x="942742" y="3260494"/>
              <a:chExt cx="3136160" cy="1279755"/>
            </a:xfrm>
          </p:grpSpPr>
          <p:sp>
            <p:nvSpPr>
              <p:cNvPr id="27" name="Rectangle 20"/>
              <p:cNvSpPr/>
              <p:nvPr/>
            </p:nvSpPr>
            <p:spPr>
              <a:xfrm>
                <a:off x="942742" y="3625849"/>
                <a:ext cx="3136160" cy="914400"/>
              </a:xfrm>
              <a:prstGeom prst="rect">
                <a:avLst/>
              </a:prstGeom>
              <a:solidFill>
                <a:sysClr val="window" lastClr="FFFFFF"/>
              </a:solidFill>
              <a:ln w="28575" cap="flat" cmpd="sng" algn="ctr">
                <a:solidFill>
                  <a:srgbClr val="4F6228"/>
                </a:solidFill>
                <a:prstDash val="solid"/>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9BBB59">
                        <a:lumMod val="50000"/>
                      </a:srgbClr>
                    </a:solidFill>
                    <a:effectLst/>
                    <a:uLnTx/>
                    <a:uFillTx/>
                    <a:latin typeface="Calibri"/>
                    <a:ea typeface="+mn-ea"/>
                    <a:cs typeface="+mn-cs"/>
                  </a:rPr>
                  <a:t>9. </a:t>
                </a:r>
                <a:r>
                  <a:rPr kumimoji="0" lang="en-US" sz="2400" b="0" i="0" u="none" strike="noStrike" kern="0" cap="none" spc="0" normalizeH="0" baseline="0" noProof="0" dirty="0" err="1" smtClean="0">
                    <a:ln>
                      <a:noFill/>
                    </a:ln>
                    <a:solidFill>
                      <a:srgbClr val="9BBB59">
                        <a:lumMod val="50000"/>
                      </a:srgbClr>
                    </a:solidFill>
                    <a:effectLst/>
                    <a:uLnTx/>
                    <a:uFillTx/>
                    <a:latin typeface="Calibri"/>
                    <a:ea typeface="+mn-ea"/>
                    <a:cs typeface="+mn-cs"/>
                  </a:rPr>
                  <a:t>srcip</a:t>
                </a:r>
                <a:r>
                  <a:rPr kumimoji="0" lang="en-US" sz="2400" b="0" i="0" u="none" strike="noStrike" kern="0" cap="none" spc="0" normalizeH="0" baseline="0" noProof="0" dirty="0" smtClean="0">
                    <a:ln>
                      <a:noFill/>
                    </a:ln>
                    <a:solidFill>
                      <a:srgbClr val="9BBB59">
                        <a:lumMod val="50000"/>
                      </a:srgbClr>
                    </a:solidFill>
                    <a:effectLst/>
                    <a:uLnTx/>
                    <a:uFillTx/>
                    <a:latin typeface="Calibri"/>
                    <a:ea typeface="+mn-ea"/>
                    <a:cs typeface="+mn-cs"/>
                  </a:rPr>
                  <a:t>=1.0.0.0/24 </a:t>
                </a:r>
                <a:r>
                  <a:rPr kumimoji="0" lang="en-US" b="0" i="0" u="none" strike="noStrike" kern="0" cap="none" spc="0" normalizeH="0" baseline="0" noProof="0" dirty="0" smtClean="0">
                    <a:ln>
                      <a:noFill/>
                    </a:ln>
                    <a:solidFill>
                      <a:srgbClr val="9BBB59">
                        <a:lumMod val="50000"/>
                      </a:srgbClr>
                    </a:solidFill>
                    <a:effectLst/>
                    <a:uLnTx/>
                    <a:uFillTx/>
                    <a:latin typeface="Wingdings"/>
                    <a:ea typeface="Wingdings"/>
                    <a:cs typeface="Wingdings"/>
                    <a:sym typeface="Wingdings"/>
                  </a:rPr>
                  <a:t></a:t>
                </a:r>
                <a:r>
                  <a:rPr kumimoji="0" lang="en-US" b="0" i="0" u="none" strike="noStrike" kern="0" cap="none" spc="0" normalizeH="0" noProof="0" dirty="0" smtClean="0">
                    <a:ln>
                      <a:noFill/>
                    </a:ln>
                    <a:solidFill>
                      <a:srgbClr val="9BBB59">
                        <a:lumMod val="50000"/>
                      </a:srgbClr>
                    </a:solidFill>
                    <a:effectLst/>
                    <a:uLnTx/>
                    <a:uFillTx/>
                    <a:latin typeface="Wingdings"/>
                    <a:ea typeface="Wingdings"/>
                    <a:cs typeface="Wingdings"/>
                    <a:sym typeface="Wingdings"/>
                  </a:rPr>
                  <a:t> </a:t>
                </a:r>
                <a:r>
                  <a:rPr kumimoji="0" lang="en-US" sz="2400" b="0" i="0" u="none" strike="noStrike" kern="0" cap="none" spc="0" normalizeH="0" baseline="0" noProof="0" dirty="0" smtClean="0">
                    <a:ln>
                      <a:noFill/>
                    </a:ln>
                    <a:solidFill>
                      <a:srgbClr val="9BBB59">
                        <a:lumMod val="50000"/>
                      </a:srgbClr>
                    </a:solidFill>
                    <a:effectLst/>
                    <a:uLnTx/>
                    <a:uFillTx/>
                    <a:latin typeface="Calibri"/>
                    <a:ea typeface="+mn-ea"/>
                    <a:cs typeface="+mn-cs"/>
                  </a:rPr>
                  <a:t>count</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9BBB59">
                        <a:lumMod val="50000"/>
                      </a:srgbClr>
                    </a:solidFill>
                    <a:effectLst/>
                    <a:uLnTx/>
                    <a:uFillTx/>
                    <a:latin typeface="Calibri"/>
                    <a:ea typeface="+mn-ea"/>
                    <a:cs typeface="+mn-cs"/>
                  </a:rPr>
                  <a:t>0. *                            </a:t>
                </a:r>
                <a:r>
                  <a:rPr kumimoji="0" lang="en-US" b="0" i="0" u="none" strike="noStrike" kern="0" cap="none" spc="0" normalizeH="0" baseline="0" noProof="0" dirty="0" smtClean="0">
                    <a:ln>
                      <a:noFill/>
                    </a:ln>
                    <a:solidFill>
                      <a:srgbClr val="9BBB59">
                        <a:lumMod val="50000"/>
                      </a:srgbClr>
                    </a:solidFill>
                    <a:effectLst/>
                    <a:uLnTx/>
                    <a:uFillTx/>
                    <a:latin typeface="Wingdings"/>
                    <a:ea typeface="Wingdings"/>
                    <a:cs typeface="Wingdings"/>
                    <a:sym typeface="Wingdings"/>
                  </a:rPr>
                  <a:t></a:t>
                </a:r>
                <a:r>
                  <a:rPr kumimoji="0" lang="en-US" sz="2400" b="0" i="0" u="none" strike="noStrike" kern="0" cap="none" spc="0" normalizeH="0" baseline="0" noProof="0" dirty="0" smtClean="0">
                    <a:ln>
                      <a:noFill/>
                    </a:ln>
                    <a:solidFill>
                      <a:srgbClr val="9BBB59">
                        <a:lumMod val="50000"/>
                      </a:srgbClr>
                    </a:solidFill>
                    <a:effectLst/>
                    <a:uLnTx/>
                    <a:uFillTx/>
                    <a:latin typeface="Calibri"/>
                    <a:ea typeface="+mn-ea"/>
                    <a:cs typeface="+mn-cs"/>
                  </a:rPr>
                  <a:t>    drop</a:t>
                </a:r>
              </a:p>
            </p:txBody>
          </p:sp>
          <p:sp>
            <p:nvSpPr>
              <p:cNvPr id="28" name="TextBox 21"/>
              <p:cNvSpPr txBox="1"/>
              <p:nvPr/>
            </p:nvSpPr>
            <p:spPr>
              <a:xfrm>
                <a:off x="1051980" y="3260494"/>
                <a:ext cx="1458842" cy="32760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9BBB59">
                        <a:lumMod val="50000"/>
                      </a:srgbClr>
                    </a:solidFill>
                    <a:effectLst/>
                    <a:uLnTx/>
                    <a:uFillTx/>
                    <a:latin typeface="Calibri"/>
                  </a:rPr>
                  <a:t>Monitor</a:t>
                </a:r>
              </a:p>
            </p:txBody>
          </p:sp>
        </p:grpSp>
        <p:grpSp>
          <p:nvGrpSpPr>
            <p:cNvPr id="13" name="Group 22"/>
            <p:cNvGrpSpPr/>
            <p:nvPr/>
          </p:nvGrpSpPr>
          <p:grpSpPr>
            <a:xfrm>
              <a:off x="5135880" y="2448795"/>
              <a:ext cx="3085120" cy="1311269"/>
              <a:chOff x="5135880" y="3249451"/>
              <a:chExt cx="3085120" cy="1311269"/>
            </a:xfrm>
          </p:grpSpPr>
          <p:sp>
            <p:nvSpPr>
              <p:cNvPr id="25" name="Rectangle 23"/>
              <p:cNvSpPr/>
              <p:nvPr/>
            </p:nvSpPr>
            <p:spPr>
              <a:xfrm>
                <a:off x="5135880" y="3618783"/>
                <a:ext cx="3085120" cy="941937"/>
              </a:xfrm>
              <a:prstGeom prst="rect">
                <a:avLst/>
              </a:prstGeom>
              <a:solidFill>
                <a:sysClr val="window" lastClr="FFFFFF"/>
              </a:solidFill>
              <a:ln w="28575" cap="flat" cmpd="sng" algn="ctr">
                <a:solidFill>
                  <a:srgbClr val="4F81BD"/>
                </a:solidFill>
                <a:prstDash val="solid"/>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4F81BD"/>
                    </a:solidFill>
                    <a:effectLst/>
                    <a:uLnTx/>
                    <a:uFillTx/>
                    <a:latin typeface="Calibri"/>
                    <a:ea typeface="+mn-ea"/>
                    <a:cs typeface="+mn-cs"/>
                  </a:rPr>
                  <a:t>7. </a:t>
                </a:r>
                <a:r>
                  <a:rPr kumimoji="0" lang="en-US" sz="2400" b="0" i="0" u="none" strike="noStrike" kern="0" cap="none" spc="0" normalizeH="0" baseline="0" noProof="0" dirty="0" err="1" smtClean="0">
                    <a:ln>
                      <a:noFill/>
                    </a:ln>
                    <a:solidFill>
                      <a:srgbClr val="4F81BD"/>
                    </a:solidFill>
                    <a:effectLst/>
                    <a:uLnTx/>
                    <a:uFillTx/>
                    <a:latin typeface="Calibri"/>
                    <a:ea typeface="+mn-ea"/>
                    <a:cs typeface="+mn-cs"/>
                  </a:rPr>
                  <a:t>dstip</a:t>
                </a:r>
                <a:r>
                  <a:rPr kumimoji="0" lang="en-US" sz="2400" b="0" i="0" u="none" strike="noStrike" kern="0" cap="none" spc="0" normalizeH="0" baseline="0" noProof="0" dirty="0" smtClean="0">
                    <a:ln>
                      <a:noFill/>
                    </a:ln>
                    <a:solidFill>
                      <a:srgbClr val="4F81BD"/>
                    </a:solidFill>
                    <a:effectLst/>
                    <a:uLnTx/>
                    <a:uFillTx/>
                    <a:latin typeface="Calibri"/>
                    <a:ea typeface="+mn-ea"/>
                    <a:cs typeface="+mn-cs"/>
                  </a:rPr>
                  <a:t>=2.0.0.0/30 </a:t>
                </a:r>
                <a:r>
                  <a:rPr kumimoji="0" lang="en-US" b="0" i="0" u="none" strike="noStrike" kern="0" cap="none" spc="0" normalizeH="0" baseline="0" noProof="0" dirty="0" smtClean="0">
                    <a:ln>
                      <a:noFill/>
                    </a:ln>
                    <a:solidFill>
                      <a:srgbClr val="4F81BD"/>
                    </a:solidFill>
                    <a:effectLst/>
                    <a:uLnTx/>
                    <a:uFillTx/>
                    <a:latin typeface="Wingdings"/>
                    <a:ea typeface="Wingdings"/>
                    <a:cs typeface="Wingdings"/>
                    <a:sym typeface="Wingdings"/>
                  </a:rPr>
                  <a:t></a:t>
                </a:r>
                <a:r>
                  <a:rPr kumimoji="0" lang="en-US" sz="2400" b="0" i="0" u="none" strike="noStrike" kern="0" cap="none" spc="0" normalizeH="0" baseline="0" noProof="0" dirty="0" smtClean="0">
                    <a:ln>
                      <a:noFill/>
                    </a:ln>
                    <a:solidFill>
                      <a:srgbClr val="4F81BD"/>
                    </a:solidFill>
                    <a:effectLst/>
                    <a:uLnTx/>
                    <a:uFillTx/>
                    <a:latin typeface="Calibri"/>
                    <a:ea typeface="+mn-ea"/>
                    <a:cs typeface="+mn-cs"/>
                  </a:rPr>
                  <a:t> </a:t>
                </a:r>
                <a:r>
                  <a:rPr kumimoji="0" lang="en-US" sz="2400" b="0" i="0" u="none" strike="noStrike" kern="0" cap="none" spc="0" normalizeH="0" baseline="0" noProof="0" dirty="0" err="1" smtClean="0">
                    <a:ln>
                      <a:noFill/>
                    </a:ln>
                    <a:solidFill>
                      <a:srgbClr val="4F81BD"/>
                    </a:solidFill>
                    <a:effectLst/>
                    <a:uLnTx/>
                    <a:uFillTx/>
                    <a:latin typeface="Calibri"/>
                    <a:ea typeface="+mn-ea"/>
                    <a:cs typeface="+mn-cs"/>
                  </a:rPr>
                  <a:t>fwd</a:t>
                </a:r>
                <a:r>
                  <a:rPr kumimoji="0" lang="en-US" sz="2400" b="0" i="0" u="none" strike="noStrike" kern="0" cap="none" spc="0" normalizeH="0" baseline="0" noProof="0" dirty="0" smtClean="0">
                    <a:ln>
                      <a:noFill/>
                    </a:ln>
                    <a:solidFill>
                      <a:srgbClr val="4F81BD"/>
                    </a:solidFill>
                    <a:effectLst/>
                    <a:uLnTx/>
                    <a:uFillTx/>
                    <a:latin typeface="Calibri"/>
                    <a:ea typeface="+mn-ea"/>
                    <a:cs typeface="+mn-cs"/>
                  </a:rPr>
                  <a:t>(1)</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4F81BD"/>
                    </a:solidFill>
                    <a:effectLst/>
                    <a:uLnTx/>
                    <a:uFillTx/>
                    <a:latin typeface="Calibri"/>
                    <a:ea typeface="+mn-ea"/>
                    <a:cs typeface="+mn-cs"/>
                  </a:rPr>
                  <a:t>0. *                            </a:t>
                </a:r>
                <a:r>
                  <a:rPr kumimoji="0" lang="en-US" b="0" i="0" u="none" strike="noStrike" kern="0" cap="none" spc="0" normalizeH="0" baseline="0" noProof="0" dirty="0" smtClean="0">
                    <a:ln>
                      <a:noFill/>
                    </a:ln>
                    <a:solidFill>
                      <a:srgbClr val="4F81BD"/>
                    </a:solidFill>
                    <a:effectLst/>
                    <a:uLnTx/>
                    <a:uFillTx/>
                    <a:latin typeface="Wingdings"/>
                    <a:ea typeface="Wingdings"/>
                    <a:cs typeface="Wingdings"/>
                    <a:sym typeface="Wingdings"/>
                  </a:rPr>
                  <a:t></a:t>
                </a:r>
                <a:r>
                  <a:rPr kumimoji="0" lang="en-US" sz="2400" b="0" i="0" u="none" strike="noStrike" kern="0" cap="none" spc="0" normalizeH="0" baseline="0" noProof="0" dirty="0" smtClean="0">
                    <a:ln>
                      <a:noFill/>
                    </a:ln>
                    <a:solidFill>
                      <a:srgbClr val="4F81BD"/>
                    </a:solidFill>
                    <a:effectLst/>
                    <a:uLnTx/>
                    <a:uFillTx/>
                    <a:latin typeface="Calibri"/>
                    <a:ea typeface="+mn-ea"/>
                    <a:cs typeface="+mn-cs"/>
                  </a:rPr>
                  <a:t> drop</a:t>
                </a:r>
              </a:p>
            </p:txBody>
          </p:sp>
          <p:sp>
            <p:nvSpPr>
              <p:cNvPr id="26" name="TextBox 24"/>
              <p:cNvSpPr txBox="1"/>
              <p:nvPr/>
            </p:nvSpPr>
            <p:spPr>
              <a:xfrm>
                <a:off x="5135880" y="3249451"/>
                <a:ext cx="1458842" cy="32760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4F81BD"/>
                    </a:solidFill>
                    <a:effectLst/>
                    <a:uLnTx/>
                    <a:uFillTx/>
                    <a:latin typeface="Calibri"/>
                  </a:rPr>
                  <a:t>Router</a:t>
                </a:r>
              </a:p>
            </p:txBody>
          </p:sp>
        </p:grpSp>
        <p:grpSp>
          <p:nvGrpSpPr>
            <p:cNvPr id="18" name="Group 25"/>
            <p:cNvGrpSpPr/>
            <p:nvPr/>
          </p:nvGrpSpPr>
          <p:grpSpPr>
            <a:xfrm>
              <a:off x="798483" y="3776462"/>
              <a:ext cx="3088137" cy="822556"/>
              <a:chOff x="883658" y="3086886"/>
              <a:chExt cx="3088137" cy="822556"/>
            </a:xfrm>
          </p:grpSpPr>
          <p:sp>
            <p:nvSpPr>
              <p:cNvPr id="19" name="TextBox 26"/>
              <p:cNvSpPr txBox="1"/>
              <p:nvPr/>
            </p:nvSpPr>
            <p:spPr>
              <a:xfrm>
                <a:off x="883658" y="3581833"/>
                <a:ext cx="889171" cy="32760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C0504D"/>
                    </a:solidFill>
                    <a:effectLst/>
                    <a:uLnTx/>
                    <a:uFillTx/>
                    <a:latin typeface="Calibri"/>
                  </a:rPr>
                  <a:t>Priority</a:t>
                </a:r>
              </a:p>
            </p:txBody>
          </p:sp>
          <p:sp>
            <p:nvSpPr>
              <p:cNvPr id="20" name="TextBox 27"/>
              <p:cNvSpPr txBox="1"/>
              <p:nvPr/>
            </p:nvSpPr>
            <p:spPr>
              <a:xfrm>
                <a:off x="1940749" y="3581833"/>
                <a:ext cx="889171" cy="32760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C0504D"/>
                    </a:solidFill>
                    <a:effectLst/>
                    <a:uLnTx/>
                    <a:uFillTx/>
                    <a:latin typeface="Calibri"/>
                  </a:rPr>
                  <a:t>Match</a:t>
                </a:r>
              </a:p>
            </p:txBody>
          </p:sp>
          <p:sp>
            <p:nvSpPr>
              <p:cNvPr id="21" name="TextBox 28"/>
              <p:cNvSpPr txBox="1"/>
              <p:nvPr/>
            </p:nvSpPr>
            <p:spPr>
              <a:xfrm>
                <a:off x="3082624" y="3560713"/>
                <a:ext cx="889171" cy="32760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C0504D"/>
                    </a:solidFill>
                    <a:effectLst/>
                    <a:uLnTx/>
                    <a:uFillTx/>
                    <a:latin typeface="Calibri"/>
                  </a:rPr>
                  <a:t>Action</a:t>
                </a:r>
              </a:p>
            </p:txBody>
          </p:sp>
          <p:cxnSp>
            <p:nvCxnSpPr>
              <p:cNvPr id="22" name="Straight Arrow Connector 29"/>
              <p:cNvCxnSpPr/>
              <p:nvPr/>
            </p:nvCxnSpPr>
            <p:spPr>
              <a:xfrm flipV="1">
                <a:off x="1296759" y="3086886"/>
                <a:ext cx="0" cy="494947"/>
              </a:xfrm>
              <a:prstGeom prst="straightConnector1">
                <a:avLst/>
              </a:prstGeom>
              <a:noFill/>
              <a:ln w="28575" cap="flat" cmpd="sng" algn="ctr">
                <a:solidFill>
                  <a:srgbClr val="C0504D"/>
                </a:solidFill>
                <a:prstDash val="solid"/>
                <a:tailEnd type="triangle"/>
              </a:ln>
              <a:effectLst/>
            </p:spPr>
          </p:cxnSp>
          <p:cxnSp>
            <p:nvCxnSpPr>
              <p:cNvPr id="23" name="Straight Arrow Connector 30"/>
              <p:cNvCxnSpPr/>
              <p:nvPr/>
            </p:nvCxnSpPr>
            <p:spPr>
              <a:xfrm flipV="1">
                <a:off x="2385335" y="3086887"/>
                <a:ext cx="0" cy="494946"/>
              </a:xfrm>
              <a:prstGeom prst="straightConnector1">
                <a:avLst/>
              </a:prstGeom>
              <a:noFill/>
              <a:ln w="28575" cap="flat" cmpd="sng" algn="ctr">
                <a:solidFill>
                  <a:srgbClr val="C0504D"/>
                </a:solidFill>
                <a:prstDash val="solid"/>
                <a:tailEnd type="triangle"/>
              </a:ln>
              <a:effectLst/>
            </p:spPr>
          </p:cxnSp>
          <p:cxnSp>
            <p:nvCxnSpPr>
              <p:cNvPr id="24" name="Straight Arrow Connector 31"/>
              <p:cNvCxnSpPr/>
              <p:nvPr/>
            </p:nvCxnSpPr>
            <p:spPr>
              <a:xfrm flipV="1">
                <a:off x="3506220" y="3086886"/>
                <a:ext cx="0" cy="473827"/>
              </a:xfrm>
              <a:prstGeom prst="straightConnector1">
                <a:avLst/>
              </a:prstGeom>
              <a:noFill/>
              <a:ln w="28575" cap="flat" cmpd="sng" algn="ctr">
                <a:solidFill>
                  <a:srgbClr val="C0504D"/>
                </a:solidFill>
                <a:prstDash val="solid"/>
                <a:tailEnd type="triangle"/>
              </a:ln>
              <a:effectLst/>
            </p:spPr>
          </p:cxnSp>
        </p:grpSp>
      </p:grpSp>
      <p:sp>
        <p:nvSpPr>
          <p:cNvPr id="29" name="Equal 21"/>
          <p:cNvSpPr/>
          <p:nvPr/>
        </p:nvSpPr>
        <p:spPr>
          <a:xfrm>
            <a:off x="5206956" y="5576355"/>
            <a:ext cx="795171" cy="419944"/>
          </a:xfrm>
          <a:prstGeom prst="mathEqual">
            <a:avLst/>
          </a:prstGeom>
          <a:solidFill>
            <a:sysClr val="windowText" lastClr="000000"/>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Calibri"/>
              <a:ea typeface="+mn-ea"/>
              <a:cs typeface="+mn-cs"/>
            </a:endParaRPr>
          </a:p>
        </p:txBody>
      </p:sp>
      <p:sp>
        <p:nvSpPr>
          <p:cNvPr id="30" name="Rectangle 20"/>
          <p:cNvSpPr/>
          <p:nvPr/>
        </p:nvSpPr>
        <p:spPr>
          <a:xfrm>
            <a:off x="6312936" y="4699929"/>
            <a:ext cx="5047791" cy="1853271"/>
          </a:xfrm>
          <a:prstGeom prst="rect">
            <a:avLst/>
          </a:prstGeom>
          <a:solidFill>
            <a:sysClr val="window" lastClr="FFFFFF"/>
          </a:solidFill>
          <a:ln w="28575" cap="flat" cmpd="sng" algn="ctr">
            <a:solidFill>
              <a:srgbClr val="000000"/>
            </a:solidFill>
            <a:prstDash val="solid"/>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libri"/>
                <a:ea typeface="+mn-ea"/>
                <a:cs typeface="+mn-cs"/>
              </a:rPr>
              <a:t>16. </a:t>
            </a:r>
            <a:r>
              <a:rPr kumimoji="0" lang="en-US" sz="2400" b="1" i="0" u="none" strike="noStrike" kern="0" cap="none" spc="0" normalizeH="0" baseline="0" noProof="0" dirty="0" err="1" smtClean="0">
                <a:ln>
                  <a:noFill/>
                </a:ln>
                <a:solidFill>
                  <a:srgbClr val="9BBB59">
                    <a:lumMod val="50000"/>
                  </a:srgbClr>
                </a:solidFill>
                <a:effectLst/>
                <a:uLnTx/>
                <a:uFillTx/>
                <a:latin typeface="Calibri"/>
                <a:ea typeface="+mn-ea"/>
                <a:cs typeface="+mn-cs"/>
              </a:rPr>
              <a:t>srcip</a:t>
            </a:r>
            <a:r>
              <a:rPr kumimoji="0" lang="en-US" sz="2400" b="1" i="0" u="none" strike="noStrike" kern="0" cap="none" spc="0" normalizeH="0" baseline="0" noProof="0" dirty="0" smtClean="0">
                <a:ln>
                  <a:noFill/>
                </a:ln>
                <a:solidFill>
                  <a:srgbClr val="9BBB59">
                    <a:lumMod val="50000"/>
                  </a:srgbClr>
                </a:solidFill>
                <a:effectLst/>
                <a:uLnTx/>
                <a:uFillTx/>
                <a:latin typeface="Calibri"/>
                <a:ea typeface="+mn-ea"/>
                <a:cs typeface="+mn-cs"/>
              </a:rPr>
              <a:t>=1.0.0.0/24</a:t>
            </a:r>
            <a:r>
              <a:rPr kumimoji="0" lang="en-US" sz="2400" b="1" i="0" u="none" strike="noStrike" kern="0" cap="none" spc="0" normalizeH="0" baseline="0" noProof="0" dirty="0" smtClean="0">
                <a:ln>
                  <a:noFill/>
                </a:ln>
                <a:solidFill>
                  <a:prstClr val="black"/>
                </a:solidFill>
                <a:effectLst/>
                <a:uLnTx/>
                <a:uFillTx/>
                <a:latin typeface="Calibri"/>
                <a:ea typeface="+mn-ea"/>
                <a:cs typeface="+mn-cs"/>
              </a:rPr>
              <a:t>, </a:t>
            </a:r>
            <a:r>
              <a:rPr kumimoji="0" lang="en-US" sz="2400" b="1" i="0" u="none" strike="noStrike" kern="0" cap="none" spc="0" normalizeH="0" baseline="0" noProof="0" dirty="0" err="1" smtClean="0">
                <a:ln>
                  <a:noFill/>
                </a:ln>
                <a:solidFill>
                  <a:srgbClr val="4F81BD"/>
                </a:solidFill>
                <a:effectLst/>
                <a:uLnTx/>
                <a:uFillTx/>
                <a:latin typeface="Calibri"/>
                <a:ea typeface="+mn-ea"/>
                <a:cs typeface="+mn-cs"/>
              </a:rPr>
              <a:t>dstip</a:t>
            </a:r>
            <a:r>
              <a:rPr kumimoji="0" lang="en-US" sz="2400" b="1" i="0" u="none" strike="noStrike" kern="0" cap="none" spc="0" normalizeH="0" baseline="0" noProof="0" dirty="0" smtClean="0">
                <a:ln>
                  <a:noFill/>
                </a:ln>
                <a:solidFill>
                  <a:srgbClr val="4F81BD"/>
                </a:solidFill>
                <a:effectLst/>
                <a:uLnTx/>
                <a:uFillTx/>
                <a:latin typeface="Calibri"/>
                <a:ea typeface="+mn-ea"/>
                <a:cs typeface="+mn-cs"/>
              </a:rPr>
              <a:t>=2.0.0.0/30</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4F81BD"/>
                </a:solidFill>
                <a:effectLst/>
                <a:uLnTx/>
                <a:uFillTx/>
                <a:latin typeface="Calibri"/>
                <a:ea typeface="+mn-ea"/>
                <a:cs typeface="+mn-cs"/>
              </a:rPr>
              <a:t> </a:t>
            </a:r>
            <a:r>
              <a:rPr kumimoji="0" lang="en-US" b="0" i="0" u="none" strike="noStrike" kern="0" cap="none" spc="0" normalizeH="0" baseline="0" noProof="0" dirty="0" smtClean="0">
                <a:ln>
                  <a:noFill/>
                </a:ln>
                <a:solidFill>
                  <a:prstClr val="black"/>
                </a:solidFill>
                <a:effectLst/>
                <a:uLnTx/>
                <a:uFillTx/>
                <a:latin typeface="Wingdings"/>
                <a:ea typeface="Wingdings"/>
                <a:cs typeface="Wingdings"/>
                <a:sym typeface="Wingdings"/>
              </a:rPr>
              <a:t></a:t>
            </a:r>
            <a:r>
              <a:rPr kumimoji="0" lang="en-US" sz="2400" b="1" i="0" u="none" strike="noStrike" kern="0" cap="none" spc="0" normalizeH="0" baseline="0" noProof="0" dirty="0" smtClean="0">
                <a:ln>
                  <a:noFill/>
                </a:ln>
                <a:solidFill>
                  <a:prstClr val="black"/>
                </a:solidFill>
                <a:effectLst/>
                <a:uLnTx/>
                <a:uFillTx/>
                <a:latin typeface="Calibri"/>
                <a:ea typeface="+mn-ea"/>
                <a:cs typeface="+mn-cs"/>
              </a:rPr>
              <a:t> </a:t>
            </a:r>
            <a:r>
              <a:rPr kumimoji="0" lang="en-US" sz="2400" b="1" i="0" u="none" strike="noStrike" kern="0" cap="none" spc="0" normalizeH="0" baseline="0" noProof="0" dirty="0" smtClean="0">
                <a:ln>
                  <a:noFill/>
                </a:ln>
                <a:solidFill>
                  <a:srgbClr val="9BBB59">
                    <a:lumMod val="50000"/>
                  </a:srgbClr>
                </a:solidFill>
                <a:effectLst/>
                <a:uLnTx/>
                <a:uFillTx/>
                <a:latin typeface="Calibri"/>
                <a:ea typeface="+mn-ea"/>
                <a:cs typeface="+mn-cs"/>
              </a:rPr>
              <a:t>count</a:t>
            </a:r>
            <a:r>
              <a:rPr kumimoji="0" lang="en-US" sz="2400" b="1" i="0" u="none" strike="noStrike" kern="0" cap="none" spc="0" normalizeH="0" baseline="0" noProof="0" dirty="0" smtClean="0">
                <a:ln>
                  <a:noFill/>
                </a:ln>
                <a:solidFill>
                  <a:prstClr val="black"/>
                </a:solidFill>
                <a:effectLst/>
                <a:uLnTx/>
                <a:uFillTx/>
                <a:latin typeface="Calibri"/>
                <a:ea typeface="+mn-ea"/>
                <a:cs typeface="+mn-cs"/>
              </a:rPr>
              <a:t>, </a:t>
            </a:r>
            <a:r>
              <a:rPr kumimoji="0" lang="en-US" sz="2400" b="1" i="0" u="none" strike="noStrike" kern="0" cap="none" spc="0" normalizeH="0" baseline="0" noProof="0" dirty="0" err="1" smtClean="0">
                <a:ln>
                  <a:noFill/>
                </a:ln>
                <a:solidFill>
                  <a:srgbClr val="4F81BD"/>
                </a:solidFill>
                <a:effectLst/>
                <a:uLnTx/>
                <a:uFillTx/>
                <a:latin typeface="Calibri"/>
                <a:ea typeface="+mn-ea"/>
                <a:cs typeface="+mn-cs"/>
              </a:rPr>
              <a:t>fwd</a:t>
            </a:r>
            <a:r>
              <a:rPr kumimoji="0" lang="en-US" sz="2400" b="1" i="0" u="none" strike="noStrike" kern="0" cap="none" spc="0" normalizeH="0" baseline="0" noProof="0" dirty="0" smtClean="0">
                <a:ln>
                  <a:noFill/>
                </a:ln>
                <a:solidFill>
                  <a:srgbClr val="4F81BD"/>
                </a:solidFill>
                <a:effectLst/>
                <a:uLnTx/>
                <a:uFillTx/>
                <a:latin typeface="Calibri"/>
                <a:ea typeface="+mn-ea"/>
                <a:cs typeface="+mn-cs"/>
              </a:rPr>
              <a:t>(1)</a:t>
            </a: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smtClean="0">
              <a:ln>
                <a:noFill/>
              </a:ln>
              <a:solidFill>
                <a:srgbClr val="4F81BD"/>
              </a:solidFill>
              <a:effectLst/>
              <a:uLnTx/>
              <a:uFillTx/>
              <a:latin typeface="Calibri"/>
              <a:ea typeface="+mn-ea"/>
              <a:cs typeface="+mn-cs"/>
            </a:endParaRP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smtClean="0">
              <a:ln>
                <a:noFill/>
              </a:ln>
              <a:solidFill>
                <a:srgbClr val="4F81BD"/>
              </a:solidFill>
              <a:effectLst/>
              <a:uLnTx/>
              <a:uFillTx/>
              <a:latin typeface="Calibri"/>
              <a:ea typeface="+mn-ea"/>
              <a:cs typeface="+mn-cs"/>
            </a:endParaRP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smtClean="0">
              <a:ln>
                <a:noFill/>
              </a:ln>
              <a:solidFill>
                <a:srgbClr val="4F81BD"/>
              </a:solidFill>
              <a:effectLst/>
              <a:uLnTx/>
              <a:uFillTx/>
              <a:latin typeface="Calibri"/>
              <a:ea typeface="+mn-ea"/>
              <a:cs typeface="+mn-cs"/>
            </a:endParaRPr>
          </a:p>
        </p:txBody>
      </p:sp>
    </p:spTree>
    <p:extLst>
      <p:ext uri="{BB962C8B-B14F-4D97-AF65-F5344CB8AC3E}">
        <p14:creationId xmlns:p14="http://schemas.microsoft.com/office/powerpoint/2010/main" val="249002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86691" y="144228"/>
            <a:ext cx="10183763" cy="362708"/>
          </a:xfrm>
        </p:spPr>
        <p:txBody>
          <a:bodyPr/>
          <a:lstStyle/>
          <a:p>
            <a:r>
              <a:rPr lang="en-US" altLang="zh-CN" dirty="0"/>
              <a:t>Background: </a:t>
            </a:r>
            <a:r>
              <a:rPr lang="en-US" altLang="zh-CN" dirty="0" smtClean="0"/>
              <a:t>Composition </a:t>
            </a:r>
            <a:r>
              <a:rPr lang="en-US" altLang="zh-CN" dirty="0"/>
              <a:t>Compiler without DAG</a:t>
            </a:r>
            <a:br>
              <a:rPr lang="en-US" altLang="zh-CN" dirty="0"/>
            </a:b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08</a:t>
            </a:r>
            <a:endParaRPr kumimoji="1" lang="zh-CN" altLang="en-US" dirty="0"/>
          </a:p>
        </p:txBody>
      </p:sp>
      <p:sp>
        <p:nvSpPr>
          <p:cNvPr id="8" name="Content Placeholder 2"/>
          <p:cNvSpPr txBox="1">
            <a:spLocks/>
          </p:cNvSpPr>
          <p:nvPr/>
        </p:nvSpPr>
        <p:spPr>
          <a:xfrm>
            <a:off x="583208" y="1204412"/>
            <a:ext cx="10015519" cy="8559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mtClean="0"/>
              <a:t>Compile multiple flow tables into a single flow table</a:t>
            </a:r>
            <a:endParaRPr lang="en-US" dirty="0"/>
          </a:p>
        </p:txBody>
      </p:sp>
      <p:grpSp>
        <p:nvGrpSpPr>
          <p:cNvPr id="10" name="Group 4"/>
          <p:cNvGrpSpPr/>
          <p:nvPr/>
        </p:nvGrpSpPr>
        <p:grpSpPr>
          <a:xfrm>
            <a:off x="1026559" y="2060342"/>
            <a:ext cx="9128816" cy="3030082"/>
            <a:chOff x="798483" y="2448795"/>
            <a:chExt cx="7422517" cy="2150223"/>
          </a:xfrm>
        </p:grpSpPr>
        <p:sp>
          <p:nvSpPr>
            <p:cNvPr id="11" name="Plus 18"/>
            <p:cNvSpPr>
              <a:spLocks noChangeAspect="1"/>
            </p:cNvSpPr>
            <p:nvPr/>
          </p:nvSpPr>
          <p:spPr>
            <a:xfrm>
              <a:off x="4304100" y="3103932"/>
              <a:ext cx="365760" cy="365760"/>
            </a:xfrm>
            <a:prstGeom prst="mathPlus">
              <a:avLst/>
            </a:prstGeom>
            <a:solidFill>
              <a:sysClr val="windowText" lastClr="000000"/>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white"/>
                </a:solidFill>
                <a:effectLst/>
                <a:uLnTx/>
                <a:uFillTx/>
                <a:latin typeface="Calibri"/>
                <a:ea typeface="+mn-ea"/>
                <a:cs typeface="+mn-cs"/>
              </a:endParaRPr>
            </a:p>
          </p:txBody>
        </p:sp>
        <p:grpSp>
          <p:nvGrpSpPr>
            <p:cNvPr id="12" name="Group 19"/>
            <p:cNvGrpSpPr/>
            <p:nvPr/>
          </p:nvGrpSpPr>
          <p:grpSpPr>
            <a:xfrm>
              <a:off x="942742" y="2459838"/>
              <a:ext cx="3136160" cy="1279755"/>
              <a:chOff x="942742" y="3260494"/>
              <a:chExt cx="3136160" cy="1279755"/>
            </a:xfrm>
          </p:grpSpPr>
          <p:sp>
            <p:nvSpPr>
              <p:cNvPr id="27" name="Rectangle 20"/>
              <p:cNvSpPr/>
              <p:nvPr/>
            </p:nvSpPr>
            <p:spPr>
              <a:xfrm>
                <a:off x="942742" y="3625849"/>
                <a:ext cx="3136160" cy="914400"/>
              </a:xfrm>
              <a:prstGeom prst="rect">
                <a:avLst/>
              </a:prstGeom>
              <a:solidFill>
                <a:sysClr val="window" lastClr="FFFFFF"/>
              </a:solidFill>
              <a:ln w="28575" cap="flat" cmpd="sng" algn="ctr">
                <a:solidFill>
                  <a:srgbClr val="4F6228"/>
                </a:solidFill>
                <a:prstDash val="solid"/>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9BBB59">
                        <a:lumMod val="50000"/>
                      </a:srgbClr>
                    </a:solidFill>
                    <a:effectLst/>
                    <a:uLnTx/>
                    <a:uFillTx/>
                    <a:latin typeface="Calibri"/>
                    <a:ea typeface="+mn-ea"/>
                    <a:cs typeface="+mn-cs"/>
                  </a:rPr>
                  <a:t>9. </a:t>
                </a:r>
                <a:r>
                  <a:rPr kumimoji="0" lang="en-US" sz="2400" b="0" i="0" u="none" strike="noStrike" kern="0" cap="none" spc="0" normalizeH="0" baseline="0" noProof="0" dirty="0" err="1" smtClean="0">
                    <a:ln>
                      <a:noFill/>
                    </a:ln>
                    <a:solidFill>
                      <a:srgbClr val="9BBB59">
                        <a:lumMod val="50000"/>
                      </a:srgbClr>
                    </a:solidFill>
                    <a:effectLst/>
                    <a:uLnTx/>
                    <a:uFillTx/>
                    <a:latin typeface="Calibri"/>
                    <a:ea typeface="+mn-ea"/>
                    <a:cs typeface="+mn-cs"/>
                  </a:rPr>
                  <a:t>srcip</a:t>
                </a:r>
                <a:r>
                  <a:rPr kumimoji="0" lang="en-US" sz="2400" b="0" i="0" u="none" strike="noStrike" kern="0" cap="none" spc="0" normalizeH="0" baseline="0" noProof="0" dirty="0" smtClean="0">
                    <a:ln>
                      <a:noFill/>
                    </a:ln>
                    <a:solidFill>
                      <a:srgbClr val="9BBB59">
                        <a:lumMod val="50000"/>
                      </a:srgbClr>
                    </a:solidFill>
                    <a:effectLst/>
                    <a:uLnTx/>
                    <a:uFillTx/>
                    <a:latin typeface="Calibri"/>
                    <a:ea typeface="+mn-ea"/>
                    <a:cs typeface="+mn-cs"/>
                  </a:rPr>
                  <a:t>=1.0.0.0/24 </a:t>
                </a:r>
                <a:r>
                  <a:rPr kumimoji="0" lang="en-US" b="0" i="0" u="none" strike="noStrike" kern="0" cap="none" spc="0" normalizeH="0" baseline="0" noProof="0" dirty="0" smtClean="0">
                    <a:ln>
                      <a:noFill/>
                    </a:ln>
                    <a:solidFill>
                      <a:srgbClr val="9BBB59">
                        <a:lumMod val="50000"/>
                      </a:srgbClr>
                    </a:solidFill>
                    <a:effectLst/>
                    <a:uLnTx/>
                    <a:uFillTx/>
                    <a:latin typeface="Wingdings"/>
                    <a:ea typeface="Wingdings"/>
                    <a:cs typeface="Wingdings"/>
                    <a:sym typeface="Wingdings"/>
                  </a:rPr>
                  <a:t></a:t>
                </a:r>
                <a:r>
                  <a:rPr kumimoji="0" lang="en-US" b="0" i="0" u="none" strike="noStrike" kern="0" cap="none" spc="0" normalizeH="0" noProof="0" dirty="0" smtClean="0">
                    <a:ln>
                      <a:noFill/>
                    </a:ln>
                    <a:solidFill>
                      <a:srgbClr val="9BBB59">
                        <a:lumMod val="50000"/>
                      </a:srgbClr>
                    </a:solidFill>
                    <a:effectLst/>
                    <a:uLnTx/>
                    <a:uFillTx/>
                    <a:latin typeface="Wingdings"/>
                    <a:ea typeface="Wingdings"/>
                    <a:cs typeface="Wingdings"/>
                    <a:sym typeface="Wingdings"/>
                  </a:rPr>
                  <a:t> </a:t>
                </a:r>
                <a:r>
                  <a:rPr kumimoji="0" lang="en-US" sz="2400" b="0" i="0" u="none" strike="noStrike" kern="0" cap="none" spc="0" normalizeH="0" baseline="0" noProof="0" dirty="0" smtClean="0">
                    <a:ln>
                      <a:noFill/>
                    </a:ln>
                    <a:solidFill>
                      <a:srgbClr val="9BBB59">
                        <a:lumMod val="50000"/>
                      </a:srgbClr>
                    </a:solidFill>
                    <a:effectLst/>
                    <a:uLnTx/>
                    <a:uFillTx/>
                    <a:latin typeface="Calibri"/>
                    <a:ea typeface="+mn-ea"/>
                    <a:cs typeface="+mn-cs"/>
                  </a:rPr>
                  <a:t>count</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9BBB59">
                        <a:lumMod val="50000"/>
                      </a:srgbClr>
                    </a:solidFill>
                    <a:effectLst/>
                    <a:uLnTx/>
                    <a:uFillTx/>
                    <a:latin typeface="Calibri"/>
                    <a:ea typeface="+mn-ea"/>
                    <a:cs typeface="+mn-cs"/>
                  </a:rPr>
                  <a:t>0. *                            </a:t>
                </a:r>
                <a:r>
                  <a:rPr kumimoji="0" lang="en-US" b="0" i="0" u="none" strike="noStrike" kern="0" cap="none" spc="0" normalizeH="0" baseline="0" noProof="0" dirty="0" smtClean="0">
                    <a:ln>
                      <a:noFill/>
                    </a:ln>
                    <a:solidFill>
                      <a:srgbClr val="9BBB59">
                        <a:lumMod val="50000"/>
                      </a:srgbClr>
                    </a:solidFill>
                    <a:effectLst/>
                    <a:uLnTx/>
                    <a:uFillTx/>
                    <a:latin typeface="Wingdings"/>
                    <a:ea typeface="Wingdings"/>
                    <a:cs typeface="Wingdings"/>
                    <a:sym typeface="Wingdings"/>
                  </a:rPr>
                  <a:t></a:t>
                </a:r>
                <a:r>
                  <a:rPr kumimoji="0" lang="en-US" sz="2400" b="0" i="0" u="none" strike="noStrike" kern="0" cap="none" spc="0" normalizeH="0" baseline="0" noProof="0" dirty="0" smtClean="0">
                    <a:ln>
                      <a:noFill/>
                    </a:ln>
                    <a:solidFill>
                      <a:srgbClr val="9BBB59">
                        <a:lumMod val="50000"/>
                      </a:srgbClr>
                    </a:solidFill>
                    <a:effectLst/>
                    <a:uLnTx/>
                    <a:uFillTx/>
                    <a:latin typeface="Calibri"/>
                    <a:ea typeface="+mn-ea"/>
                    <a:cs typeface="+mn-cs"/>
                  </a:rPr>
                  <a:t>    drop</a:t>
                </a:r>
              </a:p>
            </p:txBody>
          </p:sp>
          <p:sp>
            <p:nvSpPr>
              <p:cNvPr id="28" name="TextBox 21"/>
              <p:cNvSpPr txBox="1"/>
              <p:nvPr/>
            </p:nvSpPr>
            <p:spPr>
              <a:xfrm>
                <a:off x="1051980" y="3260494"/>
                <a:ext cx="1458842" cy="32760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9BBB59">
                        <a:lumMod val="50000"/>
                      </a:srgbClr>
                    </a:solidFill>
                    <a:effectLst/>
                    <a:uLnTx/>
                    <a:uFillTx/>
                    <a:latin typeface="Calibri"/>
                  </a:rPr>
                  <a:t>Monitor</a:t>
                </a:r>
              </a:p>
            </p:txBody>
          </p:sp>
        </p:grpSp>
        <p:grpSp>
          <p:nvGrpSpPr>
            <p:cNvPr id="13" name="Group 22"/>
            <p:cNvGrpSpPr/>
            <p:nvPr/>
          </p:nvGrpSpPr>
          <p:grpSpPr>
            <a:xfrm>
              <a:off x="5135880" y="2448795"/>
              <a:ext cx="3085120" cy="1311269"/>
              <a:chOff x="5135880" y="3249451"/>
              <a:chExt cx="3085120" cy="1311269"/>
            </a:xfrm>
          </p:grpSpPr>
          <p:sp>
            <p:nvSpPr>
              <p:cNvPr id="25" name="Rectangle 23"/>
              <p:cNvSpPr/>
              <p:nvPr/>
            </p:nvSpPr>
            <p:spPr>
              <a:xfrm>
                <a:off x="5135880" y="3618783"/>
                <a:ext cx="3085120" cy="941937"/>
              </a:xfrm>
              <a:prstGeom prst="rect">
                <a:avLst/>
              </a:prstGeom>
              <a:solidFill>
                <a:sysClr val="window" lastClr="FFFFFF"/>
              </a:solidFill>
              <a:ln w="28575" cap="flat" cmpd="sng" algn="ctr">
                <a:solidFill>
                  <a:srgbClr val="4F81BD"/>
                </a:solidFill>
                <a:prstDash val="solid"/>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4F81BD"/>
                    </a:solidFill>
                    <a:effectLst/>
                    <a:uLnTx/>
                    <a:uFillTx/>
                    <a:latin typeface="Calibri"/>
                    <a:ea typeface="+mn-ea"/>
                    <a:cs typeface="+mn-cs"/>
                  </a:rPr>
                  <a:t>7. </a:t>
                </a:r>
                <a:r>
                  <a:rPr kumimoji="0" lang="en-US" sz="2400" b="0" i="0" u="none" strike="noStrike" kern="0" cap="none" spc="0" normalizeH="0" baseline="0" noProof="0" dirty="0" err="1" smtClean="0">
                    <a:ln>
                      <a:noFill/>
                    </a:ln>
                    <a:solidFill>
                      <a:srgbClr val="4F81BD"/>
                    </a:solidFill>
                    <a:effectLst/>
                    <a:uLnTx/>
                    <a:uFillTx/>
                    <a:latin typeface="Calibri"/>
                    <a:ea typeface="+mn-ea"/>
                    <a:cs typeface="+mn-cs"/>
                  </a:rPr>
                  <a:t>dstip</a:t>
                </a:r>
                <a:r>
                  <a:rPr kumimoji="0" lang="en-US" sz="2400" b="0" i="0" u="none" strike="noStrike" kern="0" cap="none" spc="0" normalizeH="0" baseline="0" noProof="0" dirty="0" smtClean="0">
                    <a:ln>
                      <a:noFill/>
                    </a:ln>
                    <a:solidFill>
                      <a:srgbClr val="4F81BD"/>
                    </a:solidFill>
                    <a:effectLst/>
                    <a:uLnTx/>
                    <a:uFillTx/>
                    <a:latin typeface="Calibri"/>
                    <a:ea typeface="+mn-ea"/>
                    <a:cs typeface="+mn-cs"/>
                  </a:rPr>
                  <a:t>=2.0.0.0/30 </a:t>
                </a:r>
                <a:r>
                  <a:rPr kumimoji="0" lang="en-US" b="0" i="0" u="none" strike="noStrike" kern="0" cap="none" spc="0" normalizeH="0" baseline="0" noProof="0" dirty="0" smtClean="0">
                    <a:ln>
                      <a:noFill/>
                    </a:ln>
                    <a:solidFill>
                      <a:srgbClr val="4F81BD"/>
                    </a:solidFill>
                    <a:effectLst/>
                    <a:uLnTx/>
                    <a:uFillTx/>
                    <a:latin typeface="Wingdings"/>
                    <a:ea typeface="Wingdings"/>
                    <a:cs typeface="Wingdings"/>
                    <a:sym typeface="Wingdings"/>
                  </a:rPr>
                  <a:t></a:t>
                </a:r>
                <a:r>
                  <a:rPr kumimoji="0" lang="en-US" sz="2400" b="0" i="0" u="none" strike="noStrike" kern="0" cap="none" spc="0" normalizeH="0" baseline="0" noProof="0" dirty="0" smtClean="0">
                    <a:ln>
                      <a:noFill/>
                    </a:ln>
                    <a:solidFill>
                      <a:srgbClr val="4F81BD"/>
                    </a:solidFill>
                    <a:effectLst/>
                    <a:uLnTx/>
                    <a:uFillTx/>
                    <a:latin typeface="Calibri"/>
                    <a:ea typeface="+mn-ea"/>
                    <a:cs typeface="+mn-cs"/>
                  </a:rPr>
                  <a:t> </a:t>
                </a:r>
                <a:r>
                  <a:rPr kumimoji="0" lang="en-US" sz="2400" b="0" i="0" u="none" strike="noStrike" kern="0" cap="none" spc="0" normalizeH="0" baseline="0" noProof="0" dirty="0" err="1" smtClean="0">
                    <a:ln>
                      <a:noFill/>
                    </a:ln>
                    <a:solidFill>
                      <a:srgbClr val="4F81BD"/>
                    </a:solidFill>
                    <a:effectLst/>
                    <a:uLnTx/>
                    <a:uFillTx/>
                    <a:latin typeface="Calibri"/>
                    <a:ea typeface="+mn-ea"/>
                    <a:cs typeface="+mn-cs"/>
                  </a:rPr>
                  <a:t>fwd</a:t>
                </a:r>
                <a:r>
                  <a:rPr kumimoji="0" lang="en-US" sz="2400" b="0" i="0" u="none" strike="noStrike" kern="0" cap="none" spc="0" normalizeH="0" baseline="0" noProof="0" dirty="0" smtClean="0">
                    <a:ln>
                      <a:noFill/>
                    </a:ln>
                    <a:solidFill>
                      <a:srgbClr val="4F81BD"/>
                    </a:solidFill>
                    <a:effectLst/>
                    <a:uLnTx/>
                    <a:uFillTx/>
                    <a:latin typeface="Calibri"/>
                    <a:ea typeface="+mn-ea"/>
                    <a:cs typeface="+mn-cs"/>
                  </a:rPr>
                  <a:t>(1)</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4F81BD"/>
                    </a:solidFill>
                    <a:effectLst/>
                    <a:uLnTx/>
                    <a:uFillTx/>
                    <a:latin typeface="Calibri"/>
                    <a:ea typeface="+mn-ea"/>
                    <a:cs typeface="+mn-cs"/>
                  </a:rPr>
                  <a:t>0. *                            </a:t>
                </a:r>
                <a:r>
                  <a:rPr kumimoji="0" lang="en-US" b="0" i="0" u="none" strike="noStrike" kern="0" cap="none" spc="0" normalizeH="0" baseline="0" noProof="0" dirty="0" smtClean="0">
                    <a:ln>
                      <a:noFill/>
                    </a:ln>
                    <a:solidFill>
                      <a:srgbClr val="4F81BD"/>
                    </a:solidFill>
                    <a:effectLst/>
                    <a:uLnTx/>
                    <a:uFillTx/>
                    <a:latin typeface="Wingdings"/>
                    <a:ea typeface="Wingdings"/>
                    <a:cs typeface="Wingdings"/>
                    <a:sym typeface="Wingdings"/>
                  </a:rPr>
                  <a:t></a:t>
                </a:r>
                <a:r>
                  <a:rPr kumimoji="0" lang="en-US" sz="2400" b="0" i="0" u="none" strike="noStrike" kern="0" cap="none" spc="0" normalizeH="0" baseline="0" noProof="0" dirty="0" smtClean="0">
                    <a:ln>
                      <a:noFill/>
                    </a:ln>
                    <a:solidFill>
                      <a:srgbClr val="4F81BD"/>
                    </a:solidFill>
                    <a:effectLst/>
                    <a:uLnTx/>
                    <a:uFillTx/>
                    <a:latin typeface="Calibri"/>
                    <a:ea typeface="+mn-ea"/>
                    <a:cs typeface="+mn-cs"/>
                  </a:rPr>
                  <a:t> drop</a:t>
                </a:r>
              </a:p>
            </p:txBody>
          </p:sp>
          <p:sp>
            <p:nvSpPr>
              <p:cNvPr id="26" name="TextBox 24"/>
              <p:cNvSpPr txBox="1"/>
              <p:nvPr/>
            </p:nvSpPr>
            <p:spPr>
              <a:xfrm>
                <a:off x="5135880" y="3249451"/>
                <a:ext cx="1458842" cy="32760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4F81BD"/>
                    </a:solidFill>
                    <a:effectLst/>
                    <a:uLnTx/>
                    <a:uFillTx/>
                    <a:latin typeface="Calibri"/>
                  </a:rPr>
                  <a:t>Router</a:t>
                </a:r>
              </a:p>
            </p:txBody>
          </p:sp>
        </p:grpSp>
        <p:grpSp>
          <p:nvGrpSpPr>
            <p:cNvPr id="18" name="Group 25"/>
            <p:cNvGrpSpPr/>
            <p:nvPr/>
          </p:nvGrpSpPr>
          <p:grpSpPr>
            <a:xfrm>
              <a:off x="798483" y="3776462"/>
              <a:ext cx="3088137" cy="822556"/>
              <a:chOff x="883658" y="3086886"/>
              <a:chExt cx="3088137" cy="822556"/>
            </a:xfrm>
          </p:grpSpPr>
          <p:sp>
            <p:nvSpPr>
              <p:cNvPr id="19" name="TextBox 26"/>
              <p:cNvSpPr txBox="1"/>
              <p:nvPr/>
            </p:nvSpPr>
            <p:spPr>
              <a:xfrm>
                <a:off x="883658" y="3581833"/>
                <a:ext cx="889171" cy="32760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C0504D"/>
                    </a:solidFill>
                    <a:effectLst/>
                    <a:uLnTx/>
                    <a:uFillTx/>
                    <a:latin typeface="Calibri"/>
                  </a:rPr>
                  <a:t>Priority</a:t>
                </a:r>
              </a:p>
            </p:txBody>
          </p:sp>
          <p:sp>
            <p:nvSpPr>
              <p:cNvPr id="20" name="TextBox 27"/>
              <p:cNvSpPr txBox="1"/>
              <p:nvPr/>
            </p:nvSpPr>
            <p:spPr>
              <a:xfrm>
                <a:off x="1940749" y="3581833"/>
                <a:ext cx="889171" cy="32760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C0504D"/>
                    </a:solidFill>
                    <a:effectLst/>
                    <a:uLnTx/>
                    <a:uFillTx/>
                    <a:latin typeface="Calibri"/>
                  </a:rPr>
                  <a:t>Match</a:t>
                </a:r>
              </a:p>
            </p:txBody>
          </p:sp>
          <p:sp>
            <p:nvSpPr>
              <p:cNvPr id="21" name="TextBox 28"/>
              <p:cNvSpPr txBox="1"/>
              <p:nvPr/>
            </p:nvSpPr>
            <p:spPr>
              <a:xfrm>
                <a:off x="3082624" y="3560713"/>
                <a:ext cx="889171" cy="32760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C0504D"/>
                    </a:solidFill>
                    <a:effectLst/>
                    <a:uLnTx/>
                    <a:uFillTx/>
                    <a:latin typeface="Calibri"/>
                  </a:rPr>
                  <a:t>Action</a:t>
                </a:r>
              </a:p>
            </p:txBody>
          </p:sp>
          <p:cxnSp>
            <p:nvCxnSpPr>
              <p:cNvPr id="22" name="Straight Arrow Connector 29"/>
              <p:cNvCxnSpPr/>
              <p:nvPr/>
            </p:nvCxnSpPr>
            <p:spPr>
              <a:xfrm flipV="1">
                <a:off x="1296759" y="3086886"/>
                <a:ext cx="0" cy="494947"/>
              </a:xfrm>
              <a:prstGeom prst="straightConnector1">
                <a:avLst/>
              </a:prstGeom>
              <a:noFill/>
              <a:ln w="28575" cap="flat" cmpd="sng" algn="ctr">
                <a:solidFill>
                  <a:srgbClr val="C0504D"/>
                </a:solidFill>
                <a:prstDash val="solid"/>
                <a:tailEnd type="triangle"/>
              </a:ln>
              <a:effectLst/>
            </p:spPr>
          </p:cxnSp>
          <p:cxnSp>
            <p:nvCxnSpPr>
              <p:cNvPr id="23" name="Straight Arrow Connector 30"/>
              <p:cNvCxnSpPr/>
              <p:nvPr/>
            </p:nvCxnSpPr>
            <p:spPr>
              <a:xfrm flipV="1">
                <a:off x="2385335" y="3086887"/>
                <a:ext cx="0" cy="494946"/>
              </a:xfrm>
              <a:prstGeom prst="straightConnector1">
                <a:avLst/>
              </a:prstGeom>
              <a:noFill/>
              <a:ln w="28575" cap="flat" cmpd="sng" algn="ctr">
                <a:solidFill>
                  <a:srgbClr val="C0504D"/>
                </a:solidFill>
                <a:prstDash val="solid"/>
                <a:tailEnd type="triangle"/>
              </a:ln>
              <a:effectLst/>
            </p:spPr>
          </p:cxnSp>
          <p:cxnSp>
            <p:nvCxnSpPr>
              <p:cNvPr id="24" name="Straight Arrow Connector 31"/>
              <p:cNvCxnSpPr/>
              <p:nvPr/>
            </p:nvCxnSpPr>
            <p:spPr>
              <a:xfrm flipV="1">
                <a:off x="3506220" y="3086886"/>
                <a:ext cx="0" cy="473827"/>
              </a:xfrm>
              <a:prstGeom prst="straightConnector1">
                <a:avLst/>
              </a:prstGeom>
              <a:noFill/>
              <a:ln w="28575" cap="flat" cmpd="sng" algn="ctr">
                <a:solidFill>
                  <a:srgbClr val="C0504D"/>
                </a:solidFill>
                <a:prstDash val="solid"/>
                <a:tailEnd type="triangle"/>
              </a:ln>
              <a:effectLst/>
            </p:spPr>
          </p:cxnSp>
        </p:grpSp>
      </p:grpSp>
      <p:sp>
        <p:nvSpPr>
          <p:cNvPr id="29" name="Equal 21"/>
          <p:cNvSpPr/>
          <p:nvPr/>
        </p:nvSpPr>
        <p:spPr>
          <a:xfrm>
            <a:off x="4251999" y="5318667"/>
            <a:ext cx="795171" cy="419944"/>
          </a:xfrm>
          <a:prstGeom prst="mathEqual">
            <a:avLst/>
          </a:prstGeom>
          <a:solidFill>
            <a:sysClr val="windowText" lastClr="000000"/>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Calibri"/>
              <a:ea typeface="+mn-ea"/>
              <a:cs typeface="+mn-cs"/>
            </a:endParaRPr>
          </a:p>
        </p:txBody>
      </p:sp>
      <p:sp>
        <p:nvSpPr>
          <p:cNvPr id="31" name="Rectangle 24"/>
          <p:cNvSpPr/>
          <p:nvPr/>
        </p:nvSpPr>
        <p:spPr>
          <a:xfrm>
            <a:off x="5135397" y="4506494"/>
            <a:ext cx="6892148" cy="2023820"/>
          </a:xfrm>
          <a:prstGeom prst="rect">
            <a:avLst/>
          </a:prstGeom>
          <a:solidFill>
            <a:sysClr val="window" lastClr="FFFFFF"/>
          </a:solidFill>
          <a:ln w="28575" cap="flat" cmpd="sng" algn="ctr">
            <a:solidFill>
              <a:srgbClr val="000000"/>
            </a:solidFill>
            <a:prstDash val="solid"/>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lang="en-US" sz="2400" kern="0" dirty="0" smtClean="0">
                <a:solidFill>
                  <a:srgbClr val="000000"/>
                </a:solidFill>
                <a:latin typeface="Calibri"/>
              </a:rPr>
              <a:t>16</a:t>
            </a:r>
            <a:r>
              <a:rPr kumimoji="0" lang="en-US" sz="2400" b="0" i="0" u="none" strike="noStrike" kern="0" cap="none" spc="0" normalizeH="0" baseline="0" noProof="0" dirty="0" smtClean="0">
                <a:ln>
                  <a:noFill/>
                </a:ln>
                <a:solidFill>
                  <a:srgbClr val="000000"/>
                </a:solidFill>
                <a:effectLst/>
                <a:uLnTx/>
                <a:uFillTx/>
                <a:latin typeface="Calibri"/>
              </a:rPr>
              <a:t>. </a:t>
            </a:r>
            <a:r>
              <a:rPr kumimoji="0" lang="en-US" sz="2400" b="0" i="0" u="none" strike="noStrike" kern="0" cap="none" spc="0" normalizeH="0" baseline="0" noProof="0" dirty="0" err="1" smtClean="0">
                <a:ln>
                  <a:noFill/>
                </a:ln>
                <a:solidFill>
                  <a:srgbClr val="000000"/>
                </a:solidFill>
                <a:effectLst/>
                <a:uLnTx/>
                <a:uFillTx/>
                <a:latin typeface="Calibri"/>
              </a:rPr>
              <a:t>srcip</a:t>
            </a:r>
            <a:r>
              <a:rPr kumimoji="0" lang="en-US" sz="2400" b="0" i="0" u="none" strike="noStrike" kern="0" cap="none" spc="0" normalizeH="0" baseline="0" noProof="0" dirty="0" smtClean="0">
                <a:ln>
                  <a:noFill/>
                </a:ln>
                <a:solidFill>
                  <a:srgbClr val="000000"/>
                </a:solidFill>
                <a:effectLst/>
                <a:uLnTx/>
                <a:uFillTx/>
                <a:latin typeface="Calibri"/>
              </a:rPr>
              <a:t>=1.0.0.0/24, </a:t>
            </a:r>
            <a:r>
              <a:rPr kumimoji="0" lang="en-US" sz="2400" b="0" i="0" u="none" strike="noStrike" kern="0" cap="none" spc="0" normalizeH="0" baseline="0" noProof="0" dirty="0" err="1" smtClean="0">
                <a:ln>
                  <a:noFill/>
                </a:ln>
                <a:solidFill>
                  <a:srgbClr val="000000"/>
                </a:solidFill>
                <a:effectLst/>
                <a:uLnTx/>
                <a:uFillTx/>
                <a:latin typeface="Calibri"/>
              </a:rPr>
              <a:t>dstip</a:t>
            </a:r>
            <a:r>
              <a:rPr kumimoji="0" lang="en-US" sz="2400" b="0" i="0" u="none" strike="noStrike" kern="0" cap="none" spc="0" normalizeH="0" baseline="0" noProof="0" dirty="0" smtClean="0">
                <a:ln>
                  <a:noFill/>
                </a:ln>
                <a:solidFill>
                  <a:srgbClr val="000000"/>
                </a:solidFill>
                <a:effectLst/>
                <a:uLnTx/>
                <a:uFillTx/>
                <a:latin typeface="Calibri"/>
              </a:rPr>
              <a:t>=2.0.0.0/30 </a:t>
            </a:r>
            <a:r>
              <a:rPr kumimoji="0" lang="en-US" b="0" i="0" u="none" strike="noStrike" kern="0" cap="none" spc="0" normalizeH="0" baseline="0" noProof="0" dirty="0" smtClean="0">
                <a:ln>
                  <a:noFill/>
                </a:ln>
                <a:solidFill>
                  <a:srgbClr val="000000"/>
                </a:solidFill>
                <a:effectLst/>
                <a:uLnTx/>
                <a:uFillTx/>
                <a:latin typeface="Wingdings"/>
                <a:ea typeface="Wingdings"/>
                <a:cs typeface="Wingdings"/>
                <a:sym typeface="Wingdings"/>
              </a:rPr>
              <a:t></a:t>
            </a:r>
            <a:r>
              <a:rPr kumimoji="0" lang="en-US" sz="2400" b="0" i="0" u="none" strike="noStrike" kern="0" cap="none" spc="0" normalizeH="0" baseline="0" noProof="0" dirty="0" smtClean="0">
                <a:ln>
                  <a:noFill/>
                </a:ln>
                <a:solidFill>
                  <a:srgbClr val="000000"/>
                </a:solidFill>
                <a:effectLst/>
                <a:uLnTx/>
                <a:uFillTx/>
                <a:latin typeface="Calibri"/>
              </a:rPr>
              <a:t> count, </a:t>
            </a:r>
            <a:r>
              <a:rPr kumimoji="0" lang="en-US" sz="2400" b="0" i="0" u="none" strike="noStrike" kern="0" cap="none" spc="0" normalizeH="0" baseline="0" noProof="0" dirty="0" err="1" smtClean="0">
                <a:ln>
                  <a:noFill/>
                </a:ln>
                <a:solidFill>
                  <a:srgbClr val="000000"/>
                </a:solidFill>
                <a:effectLst/>
                <a:uLnTx/>
                <a:uFillTx/>
                <a:latin typeface="Calibri"/>
              </a:rPr>
              <a:t>fwd</a:t>
            </a:r>
            <a:r>
              <a:rPr kumimoji="0" lang="en-US" sz="2400" b="0" i="0" u="none" strike="noStrike" kern="0" cap="none" spc="0" normalizeH="0" baseline="0" noProof="0" dirty="0" smtClean="0">
                <a:ln>
                  <a:noFill/>
                </a:ln>
                <a:solidFill>
                  <a:srgbClr val="000000"/>
                </a:solidFill>
                <a:effectLst/>
                <a:uLnTx/>
                <a:uFillTx/>
                <a:latin typeface="Calibri"/>
              </a:rPr>
              <a:t>(1)</a:t>
            </a:r>
          </a:p>
          <a:p>
            <a:pPr marL="0" marR="0" lvl="0" indent="0" defTabSz="457200" eaLnBrk="1" fontAlgn="auto" latinLnBrk="0" hangingPunct="1">
              <a:lnSpc>
                <a:spcPct val="100000"/>
              </a:lnSpc>
              <a:spcBef>
                <a:spcPts val="0"/>
              </a:spcBef>
              <a:spcAft>
                <a:spcPts val="0"/>
              </a:spcAft>
              <a:buClrTx/>
              <a:buSzTx/>
              <a:buFontTx/>
              <a:buNone/>
              <a:tabLst/>
              <a:defRPr/>
            </a:pPr>
            <a:r>
              <a:rPr lang="en-US" sz="2400" kern="0" dirty="0">
                <a:solidFill>
                  <a:srgbClr val="000000"/>
                </a:solidFill>
                <a:latin typeface="Calibri"/>
              </a:rPr>
              <a:t>9</a:t>
            </a:r>
            <a:r>
              <a:rPr kumimoji="0" lang="en-US" sz="2400" b="0" i="0" u="none" strike="noStrike" kern="0" cap="none" spc="0" normalizeH="0" baseline="0" noProof="0" dirty="0" smtClean="0">
                <a:ln>
                  <a:noFill/>
                </a:ln>
                <a:solidFill>
                  <a:srgbClr val="000000"/>
                </a:solidFill>
                <a:effectLst/>
                <a:uLnTx/>
                <a:uFillTx/>
                <a:latin typeface="Calibri"/>
              </a:rPr>
              <a:t>. </a:t>
            </a:r>
            <a:r>
              <a:rPr kumimoji="0" lang="en-US" sz="2400" b="0" i="0" u="none" strike="noStrike" kern="0" cap="none" spc="0" normalizeH="0" baseline="0" noProof="0" dirty="0" err="1" smtClean="0">
                <a:ln>
                  <a:noFill/>
                </a:ln>
                <a:solidFill>
                  <a:srgbClr val="000000"/>
                </a:solidFill>
                <a:effectLst/>
                <a:uLnTx/>
                <a:uFillTx/>
                <a:latin typeface="Calibri"/>
              </a:rPr>
              <a:t>srcip</a:t>
            </a:r>
            <a:r>
              <a:rPr kumimoji="0" lang="en-US" sz="2400" b="0" i="0" u="none" strike="noStrike" kern="0" cap="none" spc="0" normalizeH="0" baseline="0" noProof="0" dirty="0" smtClean="0">
                <a:ln>
                  <a:noFill/>
                </a:ln>
                <a:solidFill>
                  <a:srgbClr val="000000"/>
                </a:solidFill>
                <a:effectLst/>
                <a:uLnTx/>
                <a:uFillTx/>
                <a:latin typeface="Calibri"/>
              </a:rPr>
              <a:t>=1.0.0.0/24                                 </a:t>
            </a:r>
            <a:r>
              <a:rPr kumimoji="0" lang="en-US" b="0" i="0" u="none" strike="noStrike" kern="0" cap="none" spc="0" normalizeH="0" baseline="0" noProof="0" dirty="0" smtClean="0">
                <a:ln>
                  <a:noFill/>
                </a:ln>
                <a:solidFill>
                  <a:srgbClr val="000000"/>
                </a:solidFill>
                <a:effectLst/>
                <a:uLnTx/>
                <a:uFillTx/>
                <a:latin typeface="Wingdings"/>
                <a:ea typeface="Wingdings"/>
                <a:cs typeface="Wingdings"/>
                <a:sym typeface="Wingdings"/>
              </a:rPr>
              <a:t></a:t>
            </a:r>
            <a:r>
              <a:rPr kumimoji="0" lang="en-US" sz="2400" b="0" i="0" u="none" strike="noStrike" kern="0" cap="none" spc="0" normalizeH="0" baseline="0" noProof="0" dirty="0" smtClean="0">
                <a:ln>
                  <a:noFill/>
                </a:ln>
                <a:solidFill>
                  <a:srgbClr val="000000"/>
                </a:solidFill>
                <a:effectLst/>
                <a:uLnTx/>
                <a:uFillTx/>
                <a:latin typeface="Calibri"/>
              </a:rPr>
              <a:t> count</a:t>
            </a:r>
          </a:p>
          <a:p>
            <a:pPr marL="0" marR="0" lvl="0" indent="0" defTabSz="457200" eaLnBrk="1" fontAlgn="auto" latinLnBrk="0" hangingPunct="1">
              <a:lnSpc>
                <a:spcPct val="100000"/>
              </a:lnSpc>
              <a:spcBef>
                <a:spcPts val="0"/>
              </a:spcBef>
              <a:spcAft>
                <a:spcPts val="0"/>
              </a:spcAft>
              <a:buClrTx/>
              <a:buSzTx/>
              <a:buFontTx/>
              <a:buNone/>
              <a:tabLst/>
              <a:defRPr/>
            </a:pPr>
            <a:r>
              <a:rPr lang="en-US" sz="2400" kern="0" dirty="0">
                <a:solidFill>
                  <a:srgbClr val="000000"/>
                </a:solidFill>
                <a:latin typeface="Calibri"/>
              </a:rPr>
              <a:t>7</a:t>
            </a:r>
            <a:r>
              <a:rPr kumimoji="0" lang="en-US" sz="2400" b="0" i="0" u="none" strike="noStrike" kern="0" cap="none" spc="0" normalizeH="0" baseline="0" noProof="0" dirty="0" smtClean="0">
                <a:ln>
                  <a:noFill/>
                </a:ln>
                <a:solidFill>
                  <a:srgbClr val="000000"/>
                </a:solidFill>
                <a:effectLst/>
                <a:uLnTx/>
                <a:uFillTx/>
                <a:latin typeface="Calibri"/>
              </a:rPr>
              <a:t>. </a:t>
            </a:r>
            <a:r>
              <a:rPr kumimoji="0" lang="en-US" sz="2400" b="0" i="0" u="none" strike="noStrike" kern="0" cap="none" spc="0" normalizeH="0" baseline="0" noProof="0" dirty="0" err="1" smtClean="0">
                <a:ln>
                  <a:noFill/>
                </a:ln>
                <a:solidFill>
                  <a:srgbClr val="000000"/>
                </a:solidFill>
                <a:effectLst/>
                <a:uLnTx/>
                <a:uFillTx/>
                <a:latin typeface="Calibri"/>
              </a:rPr>
              <a:t>dstip</a:t>
            </a:r>
            <a:r>
              <a:rPr kumimoji="0" lang="en-US" sz="2400" b="0" i="0" u="none" strike="noStrike" kern="0" cap="none" spc="0" normalizeH="0" baseline="0" noProof="0" dirty="0" smtClean="0">
                <a:ln>
                  <a:noFill/>
                </a:ln>
                <a:solidFill>
                  <a:srgbClr val="000000"/>
                </a:solidFill>
                <a:effectLst/>
                <a:uLnTx/>
                <a:uFillTx/>
                <a:latin typeface="Calibri"/>
              </a:rPr>
              <a:t>=2.0.0.0/30                                 </a:t>
            </a:r>
            <a:r>
              <a:rPr kumimoji="0" lang="en-US" b="0" i="0" u="none" strike="noStrike" kern="0" cap="none" spc="0" normalizeH="0" baseline="0" noProof="0" dirty="0" smtClean="0">
                <a:ln>
                  <a:noFill/>
                </a:ln>
                <a:solidFill>
                  <a:srgbClr val="000000"/>
                </a:solidFill>
                <a:effectLst/>
                <a:uLnTx/>
                <a:uFillTx/>
                <a:latin typeface="Wingdings"/>
                <a:ea typeface="Wingdings"/>
                <a:cs typeface="Wingdings"/>
                <a:sym typeface="Wingdings"/>
              </a:rPr>
              <a:t></a:t>
            </a:r>
            <a:r>
              <a:rPr kumimoji="0" lang="en-US" sz="2400" b="0" i="0" u="none" strike="noStrike" kern="0" cap="none" spc="0" normalizeH="0" baseline="0" noProof="0" dirty="0" smtClean="0">
                <a:ln>
                  <a:noFill/>
                </a:ln>
                <a:solidFill>
                  <a:srgbClr val="000000"/>
                </a:solidFill>
                <a:effectLst/>
                <a:uLnTx/>
                <a:uFillTx/>
                <a:latin typeface="Calibri"/>
              </a:rPr>
              <a:t> </a:t>
            </a:r>
            <a:r>
              <a:rPr kumimoji="0" lang="en-US" sz="2400" b="0" i="0" u="none" strike="noStrike" kern="0" cap="none" spc="0" normalizeH="0" baseline="0" noProof="0" dirty="0" err="1" smtClean="0">
                <a:ln>
                  <a:noFill/>
                </a:ln>
                <a:solidFill>
                  <a:srgbClr val="000000"/>
                </a:solidFill>
                <a:effectLst/>
                <a:uLnTx/>
                <a:uFillTx/>
                <a:latin typeface="Calibri"/>
              </a:rPr>
              <a:t>fwd</a:t>
            </a:r>
            <a:r>
              <a:rPr kumimoji="0" lang="en-US" sz="2400" b="0" i="0" u="none" strike="noStrike" kern="0" cap="none" spc="0" normalizeH="0" baseline="0" noProof="0" dirty="0" smtClean="0">
                <a:ln>
                  <a:noFill/>
                </a:ln>
                <a:solidFill>
                  <a:srgbClr val="000000"/>
                </a:solidFill>
                <a:effectLst/>
                <a:uLnTx/>
                <a:uFillTx/>
                <a:latin typeface="Calibri"/>
              </a:rPr>
              <a:t>(1)</a:t>
            </a:r>
          </a:p>
          <a:p>
            <a:pPr marL="0" marR="0" lvl="0" indent="0" defTabSz="457200" eaLnBrk="1" fontAlgn="auto" latinLnBrk="0" hangingPunct="1">
              <a:lnSpc>
                <a:spcPct val="100000"/>
              </a:lnSpc>
              <a:spcBef>
                <a:spcPts val="0"/>
              </a:spcBef>
              <a:spcAft>
                <a:spcPts val="0"/>
              </a:spcAft>
              <a:buClrTx/>
              <a:buSzTx/>
              <a:buFontTx/>
              <a:buNone/>
              <a:tabLst/>
              <a:defRPr/>
            </a:pPr>
            <a:r>
              <a:rPr lang="en-US" sz="2400" kern="0" dirty="0">
                <a:solidFill>
                  <a:srgbClr val="000000"/>
                </a:solidFill>
                <a:latin typeface="Calibri"/>
              </a:rPr>
              <a:t>0</a:t>
            </a:r>
            <a:r>
              <a:rPr kumimoji="0" lang="en-US" sz="2400" b="0" i="0" u="none" strike="noStrike" kern="0" cap="none" spc="0" normalizeH="0" baseline="0" noProof="0" dirty="0" smtClean="0">
                <a:ln>
                  <a:noFill/>
                </a:ln>
                <a:solidFill>
                  <a:srgbClr val="000000"/>
                </a:solidFill>
                <a:effectLst/>
                <a:uLnTx/>
                <a:uFillTx/>
                <a:latin typeface="Calibri"/>
              </a:rPr>
              <a:t>. *                                                            </a:t>
            </a:r>
            <a:r>
              <a:rPr kumimoji="0" lang="en-US" b="0" i="0" u="none" strike="noStrike" kern="0" cap="none" spc="0" normalizeH="0" baseline="0" noProof="0" dirty="0" smtClean="0">
                <a:ln>
                  <a:noFill/>
                </a:ln>
                <a:solidFill>
                  <a:srgbClr val="000000"/>
                </a:solidFill>
                <a:effectLst/>
                <a:uLnTx/>
                <a:uFillTx/>
                <a:latin typeface="Wingdings"/>
                <a:ea typeface="Wingdings"/>
                <a:cs typeface="Wingdings"/>
                <a:sym typeface="Wingdings"/>
              </a:rPr>
              <a:t></a:t>
            </a:r>
            <a:r>
              <a:rPr kumimoji="0" lang="en-US" sz="2400" b="0" i="0" u="none" strike="noStrike" kern="0" cap="none" spc="0" normalizeH="0" baseline="0" noProof="0" dirty="0" smtClean="0">
                <a:ln>
                  <a:noFill/>
                </a:ln>
                <a:solidFill>
                  <a:srgbClr val="000000"/>
                </a:solidFill>
                <a:effectLst/>
                <a:uLnTx/>
                <a:uFillTx/>
                <a:latin typeface="Calibri"/>
                <a:ea typeface="+mn-ea"/>
                <a:cs typeface="+mn-cs"/>
              </a:rPr>
              <a:t> drop</a:t>
            </a:r>
          </a:p>
        </p:txBody>
      </p:sp>
    </p:spTree>
    <p:extLst>
      <p:ext uri="{BB962C8B-B14F-4D97-AF65-F5344CB8AC3E}">
        <p14:creationId xmlns:p14="http://schemas.microsoft.com/office/powerpoint/2010/main" val="403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模板页面">
  <a:themeElements>
    <a:clrScheme name="紫罗兰色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965</TotalTime>
  <Words>6717</Words>
  <Application>Microsoft Office PowerPoint</Application>
  <PresentationFormat>宽屏</PresentationFormat>
  <Paragraphs>875</Paragraphs>
  <Slides>112</Slides>
  <Notes>9</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112</vt:i4>
      </vt:variant>
    </vt:vector>
  </HeadingPairs>
  <TitlesOfParts>
    <vt:vector size="128" baseType="lpstr">
      <vt:lpstr>CMMI10</vt:lpstr>
      <vt:lpstr>CMR10</vt:lpstr>
      <vt:lpstr>CMR7</vt:lpstr>
      <vt:lpstr>NimbusRomNo9L-Regu</vt:lpstr>
      <vt:lpstr>Times-Italic</vt:lpstr>
      <vt:lpstr>等线</vt:lpstr>
      <vt:lpstr>宋体</vt:lpstr>
      <vt:lpstr>微软雅黑</vt:lpstr>
      <vt:lpstr>Arial</vt:lpstr>
      <vt:lpstr>Calibri</vt:lpstr>
      <vt:lpstr>Century Gothic</vt:lpstr>
      <vt:lpstr>Segoe UI Light</vt:lpstr>
      <vt:lpstr>Times New Roman</vt:lpstr>
      <vt:lpstr>Wingdings</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cui hao</cp:lastModifiedBy>
  <cp:revision>152</cp:revision>
  <dcterms:created xsi:type="dcterms:W3CDTF">2015-08-18T02:51:41Z</dcterms:created>
  <dcterms:modified xsi:type="dcterms:W3CDTF">2018-12-22T03:36:08Z</dcterms:modified>
  <cp:category/>
</cp:coreProperties>
</file>